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8" r:id="rId5"/>
    <p:sldId id="259" r:id="rId6"/>
    <p:sldId id="269" r:id="rId7"/>
    <p:sldId id="281" r:id="rId8"/>
    <p:sldId id="282" r:id="rId9"/>
    <p:sldId id="283" r:id="rId10"/>
    <p:sldId id="264" r:id="rId11"/>
    <p:sldId id="263" r:id="rId12"/>
    <p:sldId id="267" r:id="rId13"/>
    <p:sldId id="280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FFFFFF"/>
    <a:srgbClr val="D9D9D9"/>
    <a:srgbClr val="43B02A"/>
    <a:srgbClr val="42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3F5D8-1C64-694C-88FB-25839F52740D}" type="datetimeFigureOut">
              <a:rPr lang="en-BR" smtClean="0"/>
              <a:t>05/09/20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D7758-2C0C-DC44-84F2-9FEC1A9F97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132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7758-2C0C-DC44-84F2-9FEC1A9F97CC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4173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7758-2C0C-DC44-84F2-9FEC1A9F97CC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879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jpeg"/><Relationship Id="rId7" Type="http://schemas.openxmlformats.org/officeDocument/2006/relationships/image" Target="../media/image5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jpe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1.svg"/><Relationship Id="rId3" Type="http://schemas.openxmlformats.org/officeDocument/2006/relationships/image" Target="../media/image6.jpeg"/><Relationship Id="rId7" Type="http://schemas.openxmlformats.org/officeDocument/2006/relationships/image" Target="../media/image61.pn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49.svg"/><Relationship Id="rId5" Type="http://schemas.openxmlformats.org/officeDocument/2006/relationships/slide" Target="slide13.xml"/><Relationship Id="rId10" Type="http://schemas.openxmlformats.org/officeDocument/2006/relationships/image" Target="../media/image48.png"/><Relationship Id="rId4" Type="http://schemas.openxmlformats.org/officeDocument/2006/relationships/image" Target="../media/image58.png"/><Relationship Id="rId9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Proposta de Negócio</a:t>
            </a:r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6">
            <a:extLst>
              <a:ext uri="{FF2B5EF4-FFF2-40B4-BE49-F238E27FC236}">
                <a16:creationId xmlns:a16="http://schemas.microsoft.com/office/drawing/2014/main" id="{6461F593-2417-FB46-831E-77DD272B6080}"/>
              </a:ext>
            </a:extLst>
          </p:cNvPr>
          <p:cNvSpPr/>
          <p:nvPr/>
        </p:nvSpPr>
        <p:spPr>
          <a:xfrm>
            <a:off x="5114014" y="41439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Proposta de Negócio</a:t>
            </a:r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71715" y="1056389"/>
            <a:ext cx="6631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Um grupo de cientistas de dados foi contratado pela </a:t>
            </a:r>
            <a:r>
              <a:rPr lang="pt-BR" dirty="0" err="1"/>
              <a:t>Instacart</a:t>
            </a:r>
            <a:r>
              <a:rPr lang="pt-BR" dirty="0"/>
              <a:t>. Através da análise de base de dados, pesquisas de mercado e avaliação de clientes, os serão identificadas oportunidades de negócio para empresa.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175314" y="2559255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900679" y="5749237"/>
            <a:ext cx="5267506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crescer através da fidelização de clientes!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221538"/>
            <a:ext cx="6249726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Como agilizar o processo de compras e liberar tempo do cliente?</a:t>
            </a:r>
          </a:p>
          <a:p>
            <a:pPr>
              <a:lnSpc>
                <a:spcPct val="150000"/>
              </a:lnSpc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dirty="0"/>
              <a:t>Como podemos ajudar os clientes a manter uma alimentação saudável?</a:t>
            </a:r>
          </a:p>
          <a:p>
            <a:pPr>
              <a:lnSpc>
                <a:spcPct val="150000"/>
              </a:lnSpc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dirty="0"/>
              <a:t>Como proporcionar produtos de qualidade a um preço justo?</a:t>
            </a:r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3283111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4018039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069" y="4752967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654529" y="3208768"/>
            <a:ext cx="1980000" cy="79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302745" y="3208768"/>
            <a:ext cx="1980000" cy="79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8059903" y="1138476"/>
            <a:ext cx="1872000" cy="900000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66432" y="1588476"/>
            <a:ext cx="602802" cy="52462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931903" y="1588476"/>
            <a:ext cx="871991" cy="160729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521101" y="2113100"/>
            <a:ext cx="1872000" cy="900000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6193925" y="2563099"/>
            <a:ext cx="327177" cy="6182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393101" y="2563100"/>
            <a:ext cx="430066" cy="6182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591961" y="3208768"/>
            <a:ext cx="1980000" cy="79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183392"/>
            <a:ext cx="7103953" cy="23602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4996527" y="4191653"/>
            <a:ext cx="4611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FF8200"/>
                </a:solidFill>
              </a:defRPr>
            </a:lvl1pPr>
          </a:lstStyle>
          <a:p>
            <a:r>
              <a:rPr lang="pt-BR" dirty="0"/>
              <a:t>Resumo e Insights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4853868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771315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4853868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771315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EB3880-CFE7-43B2-8352-7C6C597238B2}"/>
              </a:ext>
            </a:extLst>
          </p:cNvPr>
          <p:cNvSpPr txBox="1"/>
          <p:nvPr/>
        </p:nvSpPr>
        <p:spPr>
          <a:xfrm>
            <a:off x="11145462" y="1233597"/>
            <a:ext cx="1046538" cy="430887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96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Respondentes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1DD33BA-1B73-4424-B5BE-CFCAF8087C2D}"/>
              </a:ext>
            </a:extLst>
          </p:cNvPr>
          <p:cNvSpPr txBox="1"/>
          <p:nvPr/>
        </p:nvSpPr>
        <p:spPr>
          <a:xfrm>
            <a:off x="5012344" y="1481188"/>
            <a:ext cx="145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Pesquisa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36A00EAF-544D-4BDC-8ECA-2838BD245DE1}"/>
              </a:ext>
            </a:extLst>
          </p:cNvPr>
          <p:cNvSpPr/>
          <p:nvPr/>
        </p:nvSpPr>
        <p:spPr>
          <a:xfrm>
            <a:off x="3990653" y="1754717"/>
            <a:ext cx="680123" cy="444129"/>
          </a:xfrm>
          <a:prstGeom prst="stripedRightArrow">
            <a:avLst>
              <a:gd name="adj1" fmla="val 64937"/>
              <a:gd name="adj2" fmla="val 42531"/>
            </a:avLst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FAC3665-EF0B-4733-A2E2-5473B00C3853}"/>
              </a:ext>
            </a:extLst>
          </p:cNvPr>
          <p:cNvGrpSpPr/>
          <p:nvPr/>
        </p:nvGrpSpPr>
        <p:grpSpPr>
          <a:xfrm>
            <a:off x="361209" y="1974332"/>
            <a:ext cx="4680000" cy="3780000"/>
            <a:chOff x="276106" y="1986186"/>
            <a:chExt cx="4680000" cy="3780000"/>
          </a:xfrm>
        </p:grpSpPr>
        <p:sp>
          <p:nvSpPr>
            <p:cNvPr id="11" name="Círculo Parcial 10">
              <a:extLst>
                <a:ext uri="{FF2B5EF4-FFF2-40B4-BE49-F238E27FC236}">
                  <a16:creationId xmlns:a16="http://schemas.microsoft.com/office/drawing/2014/main" id="{B0EFC0EA-8193-4016-B5F3-ADAEE27F388C}"/>
                </a:ext>
              </a:extLst>
            </p:cNvPr>
            <p:cNvSpPr/>
            <p:nvPr/>
          </p:nvSpPr>
          <p:spPr>
            <a:xfrm>
              <a:off x="276106" y="1986186"/>
              <a:ext cx="4680000" cy="3780000"/>
            </a:xfrm>
            <a:prstGeom prst="pie">
              <a:avLst>
                <a:gd name="adj1" fmla="val 17415917"/>
                <a:gd name="adj2" fmla="val 19013768"/>
              </a:avLst>
            </a:prstGeom>
            <a:solidFill>
              <a:srgbClr val="42B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CDC554E-680F-4D89-AEAB-598ED10EF3BD}"/>
                </a:ext>
              </a:extLst>
            </p:cNvPr>
            <p:cNvSpPr txBox="1"/>
            <p:nvPr/>
          </p:nvSpPr>
          <p:spPr>
            <a:xfrm>
              <a:off x="3056346" y="2609772"/>
              <a:ext cx="6801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Clientes</a:t>
              </a:r>
            </a:p>
          </p:txBody>
        </p:sp>
        <p:pic>
          <p:nvPicPr>
            <p:cNvPr id="12" name="Gráfico 11" descr="Homem">
              <a:extLst>
                <a:ext uri="{FF2B5EF4-FFF2-40B4-BE49-F238E27FC236}">
                  <a16:creationId xmlns:a16="http://schemas.microsoft.com/office/drawing/2014/main" id="{2B9B9DFF-B304-4C26-AB84-09D974CD9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7212" y="2261853"/>
              <a:ext cx="329309" cy="329309"/>
            </a:xfrm>
            <a:prstGeom prst="rect">
              <a:avLst/>
            </a:prstGeom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1C0B17A-2B26-4290-8E6A-4FC47F9FEA56}"/>
              </a:ext>
            </a:extLst>
          </p:cNvPr>
          <p:cNvGrpSpPr/>
          <p:nvPr/>
        </p:nvGrpSpPr>
        <p:grpSpPr>
          <a:xfrm>
            <a:off x="117142" y="2328314"/>
            <a:ext cx="4706065" cy="3780000"/>
            <a:chOff x="109636" y="2249791"/>
            <a:chExt cx="4706065" cy="3780000"/>
          </a:xfrm>
        </p:grpSpPr>
        <p:sp>
          <p:nvSpPr>
            <p:cNvPr id="26" name="Círculo Parcial 25">
              <a:extLst>
                <a:ext uri="{FF2B5EF4-FFF2-40B4-BE49-F238E27FC236}">
                  <a16:creationId xmlns:a16="http://schemas.microsoft.com/office/drawing/2014/main" id="{1974ADBF-0F5F-40E0-A62F-4782223E6537}"/>
                </a:ext>
              </a:extLst>
            </p:cNvPr>
            <p:cNvSpPr/>
            <p:nvPr/>
          </p:nvSpPr>
          <p:spPr>
            <a:xfrm>
              <a:off x="109636" y="2249791"/>
              <a:ext cx="4680000" cy="3600000"/>
            </a:xfrm>
            <a:prstGeom prst="pie">
              <a:avLst>
                <a:gd name="adj1" fmla="val 19069864"/>
                <a:gd name="adj2" fmla="val 1613204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25" name="Círculo Parcial 24">
              <a:extLst>
                <a:ext uri="{FF2B5EF4-FFF2-40B4-BE49-F238E27FC236}">
                  <a16:creationId xmlns:a16="http://schemas.microsoft.com/office/drawing/2014/main" id="{5FA88201-E2A0-48FD-BE9C-F1ACCDD782F4}"/>
                </a:ext>
              </a:extLst>
            </p:cNvPr>
            <p:cNvSpPr/>
            <p:nvPr/>
          </p:nvSpPr>
          <p:spPr>
            <a:xfrm>
              <a:off x="135701" y="2249791"/>
              <a:ext cx="4680000" cy="3780000"/>
            </a:xfrm>
            <a:prstGeom prst="pie">
              <a:avLst>
                <a:gd name="adj1" fmla="val 16238102"/>
                <a:gd name="adj2" fmla="val 1744673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0" name="Círculo Parcial 29">
              <a:extLst>
                <a:ext uri="{FF2B5EF4-FFF2-40B4-BE49-F238E27FC236}">
                  <a16:creationId xmlns:a16="http://schemas.microsoft.com/office/drawing/2014/main" id="{DADC71D3-67F7-4881-97E7-65E9EA6C4474}"/>
                </a:ext>
              </a:extLst>
            </p:cNvPr>
            <p:cNvSpPr/>
            <p:nvPr/>
          </p:nvSpPr>
          <p:spPr>
            <a:xfrm>
              <a:off x="829636" y="3015241"/>
              <a:ext cx="3420000" cy="2700000"/>
            </a:xfrm>
            <a:prstGeom prst="pie">
              <a:avLst>
                <a:gd name="adj1" fmla="val 19536397"/>
                <a:gd name="adj2" fmla="val 19850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1" name="Círculo Parcial 30">
              <a:extLst>
                <a:ext uri="{FF2B5EF4-FFF2-40B4-BE49-F238E27FC236}">
                  <a16:creationId xmlns:a16="http://schemas.microsoft.com/office/drawing/2014/main" id="{1F9CCFD8-8E06-4E86-9A14-C95B10E2AA61}"/>
                </a:ext>
              </a:extLst>
            </p:cNvPr>
            <p:cNvSpPr/>
            <p:nvPr/>
          </p:nvSpPr>
          <p:spPr>
            <a:xfrm>
              <a:off x="829636" y="3015241"/>
              <a:ext cx="3420000" cy="2700000"/>
            </a:xfrm>
            <a:prstGeom prst="pie">
              <a:avLst>
                <a:gd name="adj1" fmla="val 2192021"/>
                <a:gd name="adj2" fmla="val 737621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2" name="Círculo Parcial 31">
              <a:extLst>
                <a:ext uri="{FF2B5EF4-FFF2-40B4-BE49-F238E27FC236}">
                  <a16:creationId xmlns:a16="http://schemas.microsoft.com/office/drawing/2014/main" id="{00083E83-001B-406A-82FF-B2D3CD171795}"/>
                </a:ext>
              </a:extLst>
            </p:cNvPr>
            <p:cNvSpPr/>
            <p:nvPr/>
          </p:nvSpPr>
          <p:spPr>
            <a:xfrm>
              <a:off x="829636" y="3015241"/>
              <a:ext cx="3420000" cy="2700000"/>
            </a:xfrm>
            <a:prstGeom prst="pie">
              <a:avLst>
                <a:gd name="adj1" fmla="val 14302923"/>
                <a:gd name="adj2" fmla="val 19375092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33" name="Círculo Parcial 32">
              <a:extLst>
                <a:ext uri="{FF2B5EF4-FFF2-40B4-BE49-F238E27FC236}">
                  <a16:creationId xmlns:a16="http://schemas.microsoft.com/office/drawing/2014/main" id="{9FBAF79C-0C69-4015-B642-6C35FCC37BC8}"/>
                </a:ext>
              </a:extLst>
            </p:cNvPr>
            <p:cNvSpPr/>
            <p:nvPr/>
          </p:nvSpPr>
          <p:spPr>
            <a:xfrm>
              <a:off x="829636" y="3015241"/>
              <a:ext cx="3420000" cy="2700000"/>
            </a:xfrm>
            <a:prstGeom prst="pie">
              <a:avLst>
                <a:gd name="adj1" fmla="val 7556976"/>
                <a:gd name="adj2" fmla="val 1418605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243AA1C-6E66-45D8-A7B3-0A8D549D181B}"/>
                </a:ext>
              </a:extLst>
            </p:cNvPr>
            <p:cNvSpPr/>
            <p:nvPr/>
          </p:nvSpPr>
          <p:spPr>
            <a:xfrm>
              <a:off x="1585636" y="3732091"/>
              <a:ext cx="1872000" cy="140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A20435-AF1F-4AD4-9D3C-67F970D88DB8}"/>
                </a:ext>
              </a:extLst>
            </p:cNvPr>
            <p:cNvSpPr txBox="1"/>
            <p:nvPr/>
          </p:nvSpPr>
          <p:spPr>
            <a:xfrm>
              <a:off x="2510897" y="3309953"/>
              <a:ext cx="765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Shoppers</a:t>
              </a:r>
              <a:endPara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59C1CC-1B4B-485D-B9E3-3BE5569010BE}"/>
                </a:ext>
              </a:extLst>
            </p:cNvPr>
            <p:cNvSpPr txBox="1"/>
            <p:nvPr/>
          </p:nvSpPr>
          <p:spPr>
            <a:xfrm>
              <a:off x="3372275" y="3990385"/>
              <a:ext cx="804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Mercados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2093C7A-333C-4898-8E31-92A5C7A84EAD}"/>
                </a:ext>
              </a:extLst>
            </p:cNvPr>
            <p:cNvSpPr txBox="1"/>
            <p:nvPr/>
          </p:nvSpPr>
          <p:spPr>
            <a:xfrm>
              <a:off x="772863" y="2764523"/>
              <a:ext cx="856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Potenciais </a:t>
              </a:r>
            </a:p>
            <a:p>
              <a:pPr algn="ctr"/>
              <a:r>
                <a:rPr lang="pt-BR" sz="1200" dirty="0"/>
                <a:t>Clientes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83BF110-F437-4005-9B20-37404B20C6BA}"/>
                </a:ext>
              </a:extLst>
            </p:cNvPr>
            <p:cNvSpPr txBox="1"/>
            <p:nvPr/>
          </p:nvSpPr>
          <p:spPr>
            <a:xfrm>
              <a:off x="2405674" y="2270889"/>
              <a:ext cx="754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r>
                <a:rPr lang="pt-BR" dirty="0"/>
                <a:t>Acionista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DB95530-0BC5-4A56-9057-57E546E4FB11}"/>
                </a:ext>
              </a:extLst>
            </p:cNvPr>
            <p:cNvSpPr txBox="1"/>
            <p:nvPr/>
          </p:nvSpPr>
          <p:spPr>
            <a:xfrm>
              <a:off x="2436837" y="5137483"/>
              <a:ext cx="929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Produtores 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Orgânicos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F53D7557-7099-48A9-A157-21E894AA4E03}"/>
                </a:ext>
              </a:extLst>
            </p:cNvPr>
            <p:cNvSpPr txBox="1"/>
            <p:nvPr/>
          </p:nvSpPr>
          <p:spPr>
            <a:xfrm>
              <a:off x="816853" y="3955193"/>
              <a:ext cx="897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Fabricantes</a:t>
              </a:r>
            </a:p>
          </p:txBody>
        </p:sp>
        <p:pic>
          <p:nvPicPr>
            <p:cNvPr id="7" name="Gráfico 6" descr="Grupo">
              <a:extLst>
                <a:ext uri="{FF2B5EF4-FFF2-40B4-BE49-F238E27FC236}">
                  <a16:creationId xmlns:a16="http://schemas.microsoft.com/office/drawing/2014/main" id="{58B8A6AA-051B-4FE2-8066-CE3E2CE8D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667" y="3120454"/>
              <a:ext cx="691408" cy="691408"/>
            </a:xfrm>
            <a:prstGeom prst="rect">
              <a:avLst/>
            </a:prstGeom>
          </p:spPr>
        </p:pic>
        <p:pic>
          <p:nvPicPr>
            <p:cNvPr id="15" name="Gráfico 14" descr="Dinheiro">
              <a:extLst>
                <a:ext uri="{FF2B5EF4-FFF2-40B4-BE49-F238E27FC236}">
                  <a16:creationId xmlns:a16="http://schemas.microsoft.com/office/drawing/2014/main" id="{3B6C4DA6-953E-4883-97EC-8F496D5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3656" y="2436174"/>
              <a:ext cx="360000" cy="360000"/>
            </a:xfrm>
            <a:prstGeom prst="rect">
              <a:avLst/>
            </a:prstGeom>
          </p:spPr>
        </p:pic>
        <p:pic>
          <p:nvPicPr>
            <p:cNvPr id="19" name="Gráfico 18" descr="Carrinho de compras">
              <a:extLst>
                <a:ext uri="{FF2B5EF4-FFF2-40B4-BE49-F238E27FC236}">
                  <a16:creationId xmlns:a16="http://schemas.microsoft.com/office/drawing/2014/main" id="{44CDEC8F-037A-4D16-9C1A-5F28BE08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50402" y="4280154"/>
              <a:ext cx="401071" cy="401071"/>
            </a:xfrm>
            <a:prstGeom prst="rect">
              <a:avLst/>
            </a:prstGeom>
          </p:spPr>
        </p:pic>
        <p:pic>
          <p:nvPicPr>
            <p:cNvPr id="21" name="Gráfico 20" descr="Carrinho">
              <a:extLst>
                <a:ext uri="{FF2B5EF4-FFF2-40B4-BE49-F238E27FC236}">
                  <a16:creationId xmlns:a16="http://schemas.microsoft.com/office/drawing/2014/main" id="{D5407564-34C2-44F0-9BB3-85EB67FE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238" y="4153229"/>
              <a:ext cx="515522" cy="515522"/>
            </a:xfrm>
            <a:prstGeom prst="rect">
              <a:avLst/>
            </a:prstGeom>
          </p:spPr>
        </p:pic>
        <p:pic>
          <p:nvPicPr>
            <p:cNvPr id="23" name="Gráfico 22" descr="Fazendeiro">
              <a:extLst>
                <a:ext uri="{FF2B5EF4-FFF2-40B4-BE49-F238E27FC236}">
                  <a16:creationId xmlns:a16="http://schemas.microsoft.com/office/drawing/2014/main" id="{86EE36D6-BCC6-457F-BF6A-7847A9CE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67009" y="5196808"/>
              <a:ext cx="409031" cy="409031"/>
            </a:xfrm>
            <a:prstGeom prst="rect">
              <a:avLst/>
            </a:prstGeom>
          </p:spPr>
        </p:pic>
        <p:pic>
          <p:nvPicPr>
            <p:cNvPr id="42" name="Gráfico 41" descr="Sacola de compras">
              <a:extLst>
                <a:ext uri="{FF2B5EF4-FFF2-40B4-BE49-F238E27FC236}">
                  <a16:creationId xmlns:a16="http://schemas.microsoft.com/office/drawing/2014/main" id="{3774B9BF-FC1D-4582-9A5D-5909B918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65162" y="3226596"/>
              <a:ext cx="376924" cy="376924"/>
            </a:xfrm>
            <a:prstGeom prst="rect">
              <a:avLst/>
            </a:prstGeom>
          </p:spPr>
        </p:pic>
        <p:grpSp>
          <p:nvGrpSpPr>
            <p:cNvPr id="43" name="Gráfico 16" descr="Brinde">
              <a:extLst>
                <a:ext uri="{FF2B5EF4-FFF2-40B4-BE49-F238E27FC236}">
                  <a16:creationId xmlns:a16="http://schemas.microsoft.com/office/drawing/2014/main" id="{06E406AA-0897-49E3-8987-37BAC866D47B}"/>
                </a:ext>
              </a:extLst>
            </p:cNvPr>
            <p:cNvGrpSpPr/>
            <p:nvPr/>
          </p:nvGrpSpPr>
          <p:grpSpPr>
            <a:xfrm>
              <a:off x="1656820" y="3819444"/>
              <a:ext cx="1635280" cy="1312237"/>
              <a:chOff x="1922086" y="3893891"/>
              <a:chExt cx="998321" cy="957157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3F0060B-7A8E-4094-935C-C0036B3FE422}"/>
                  </a:ext>
                </a:extLst>
              </p:cNvPr>
              <p:cNvSpPr/>
              <p:nvPr/>
            </p:nvSpPr>
            <p:spPr>
              <a:xfrm>
                <a:off x="2313148" y="4547025"/>
                <a:ext cx="231427" cy="304023"/>
              </a:xfrm>
              <a:custGeom>
                <a:avLst/>
                <a:gdLst>
                  <a:gd name="connsiteX0" fmla="*/ 309193 w 311763"/>
                  <a:gd name="connsiteY0" fmla="*/ 99539 h 427369"/>
                  <a:gd name="connsiteX1" fmla="*/ 300538 w 311763"/>
                  <a:gd name="connsiteY1" fmla="*/ 70327 h 427369"/>
                  <a:gd name="connsiteX2" fmla="*/ 271325 w 311763"/>
                  <a:gd name="connsiteY2" fmla="*/ 78982 h 427369"/>
                  <a:gd name="connsiteX3" fmla="*/ 228047 w 311763"/>
                  <a:gd name="connsiteY3" fmla="*/ 155800 h 427369"/>
                  <a:gd name="connsiteX4" fmla="*/ 257260 w 311763"/>
                  <a:gd name="connsiteY4" fmla="*/ 40032 h 427369"/>
                  <a:gd name="connsiteX5" fmla="*/ 241031 w 311763"/>
                  <a:gd name="connsiteY5" fmla="*/ 14065 h 427369"/>
                  <a:gd name="connsiteX6" fmla="*/ 215064 w 311763"/>
                  <a:gd name="connsiteY6" fmla="*/ 30295 h 427369"/>
                  <a:gd name="connsiteX7" fmla="*/ 190179 w 311763"/>
                  <a:gd name="connsiteY7" fmla="*/ 129834 h 427369"/>
                  <a:gd name="connsiteX8" fmla="*/ 190179 w 311763"/>
                  <a:gd name="connsiteY8" fmla="*/ 21639 h 427369"/>
                  <a:gd name="connsiteX9" fmla="*/ 168540 w 311763"/>
                  <a:gd name="connsiteY9" fmla="*/ 0 h 427369"/>
                  <a:gd name="connsiteX10" fmla="*/ 146901 w 311763"/>
                  <a:gd name="connsiteY10" fmla="*/ 21639 h 427369"/>
                  <a:gd name="connsiteX11" fmla="*/ 146901 w 311763"/>
                  <a:gd name="connsiteY11" fmla="*/ 137407 h 427369"/>
                  <a:gd name="connsiteX12" fmla="*/ 122016 w 311763"/>
                  <a:gd name="connsiteY12" fmla="*/ 30295 h 427369"/>
                  <a:gd name="connsiteX13" fmla="*/ 96050 w 311763"/>
                  <a:gd name="connsiteY13" fmla="*/ 14065 h 427369"/>
                  <a:gd name="connsiteX14" fmla="*/ 79821 w 311763"/>
                  <a:gd name="connsiteY14" fmla="*/ 40032 h 427369"/>
                  <a:gd name="connsiteX15" fmla="*/ 110115 w 311763"/>
                  <a:gd name="connsiteY15" fmla="*/ 168784 h 427369"/>
                  <a:gd name="connsiteX16" fmla="*/ 102541 w 311763"/>
                  <a:gd name="connsiteY16" fmla="*/ 212062 h 427369"/>
                  <a:gd name="connsiteX17" fmla="*/ 101459 w 311763"/>
                  <a:gd name="connsiteY17" fmla="*/ 210980 h 427369"/>
                  <a:gd name="connsiteX18" fmla="*/ 25723 w 311763"/>
                  <a:gd name="connsiteY18" fmla="*/ 150391 h 427369"/>
                  <a:gd name="connsiteX19" fmla="*/ 838 w 311763"/>
                  <a:gd name="connsiteY19" fmla="*/ 164456 h 427369"/>
                  <a:gd name="connsiteX20" fmla="*/ 14904 w 311763"/>
                  <a:gd name="connsiteY20" fmla="*/ 189341 h 427369"/>
                  <a:gd name="connsiteX21" fmla="*/ 56018 w 311763"/>
                  <a:gd name="connsiteY21" fmla="*/ 234783 h 427369"/>
                  <a:gd name="connsiteX22" fmla="*/ 127426 w 311763"/>
                  <a:gd name="connsiteY22" fmla="*/ 311601 h 427369"/>
                  <a:gd name="connsiteX23" fmla="*/ 127426 w 311763"/>
                  <a:gd name="connsiteY23" fmla="*/ 427369 h 427369"/>
                  <a:gd name="connsiteX24" fmla="*/ 222638 w 311763"/>
                  <a:gd name="connsiteY24" fmla="*/ 427369 h 427369"/>
                  <a:gd name="connsiteX25" fmla="*/ 222638 w 311763"/>
                  <a:gd name="connsiteY25" fmla="*/ 305109 h 427369"/>
                  <a:gd name="connsiteX26" fmla="*/ 263752 w 311763"/>
                  <a:gd name="connsiteY26" fmla="*/ 180685 h 427369"/>
                  <a:gd name="connsiteX27" fmla="*/ 309193 w 311763"/>
                  <a:gd name="connsiteY27" fmla="*/ 99539 h 42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1763" h="427369">
                    <a:moveTo>
                      <a:pt x="309193" y="99539"/>
                    </a:moveTo>
                    <a:cubicBezTo>
                      <a:pt x="314603" y="88720"/>
                      <a:pt x="311357" y="75736"/>
                      <a:pt x="300538" y="70327"/>
                    </a:cubicBezTo>
                    <a:cubicBezTo>
                      <a:pt x="289718" y="64917"/>
                      <a:pt x="276735" y="68163"/>
                      <a:pt x="271325" y="78982"/>
                    </a:cubicBezTo>
                    <a:lnTo>
                      <a:pt x="228047" y="155800"/>
                    </a:lnTo>
                    <a:lnTo>
                      <a:pt x="257260" y="40032"/>
                    </a:lnTo>
                    <a:cubicBezTo>
                      <a:pt x="260506" y="28131"/>
                      <a:pt x="252932" y="16229"/>
                      <a:pt x="241031" y="14065"/>
                    </a:cubicBezTo>
                    <a:cubicBezTo>
                      <a:pt x="229129" y="10819"/>
                      <a:pt x="217228" y="18393"/>
                      <a:pt x="215064" y="30295"/>
                    </a:cubicBezTo>
                    <a:lnTo>
                      <a:pt x="190179" y="129834"/>
                    </a:lnTo>
                    <a:lnTo>
                      <a:pt x="190179" y="21639"/>
                    </a:lnTo>
                    <a:cubicBezTo>
                      <a:pt x="190179" y="9738"/>
                      <a:pt x="180442" y="0"/>
                      <a:pt x="168540" y="0"/>
                    </a:cubicBezTo>
                    <a:cubicBezTo>
                      <a:pt x="156639" y="0"/>
                      <a:pt x="146901" y="9738"/>
                      <a:pt x="146901" y="21639"/>
                    </a:cubicBezTo>
                    <a:lnTo>
                      <a:pt x="146901" y="137407"/>
                    </a:lnTo>
                    <a:lnTo>
                      <a:pt x="122016" y="30295"/>
                    </a:lnTo>
                    <a:cubicBezTo>
                      <a:pt x="119853" y="18393"/>
                      <a:pt x="107951" y="11901"/>
                      <a:pt x="96050" y="14065"/>
                    </a:cubicBezTo>
                    <a:cubicBezTo>
                      <a:pt x="84148" y="16229"/>
                      <a:pt x="77657" y="28131"/>
                      <a:pt x="79821" y="40032"/>
                    </a:cubicBezTo>
                    <a:lnTo>
                      <a:pt x="110115" y="168784"/>
                    </a:lnTo>
                    <a:cubicBezTo>
                      <a:pt x="109033" y="183931"/>
                      <a:pt x="105787" y="199078"/>
                      <a:pt x="102541" y="212062"/>
                    </a:cubicBezTo>
                    <a:cubicBezTo>
                      <a:pt x="102541" y="212062"/>
                      <a:pt x="102541" y="210980"/>
                      <a:pt x="101459" y="210980"/>
                    </a:cubicBezTo>
                    <a:cubicBezTo>
                      <a:pt x="83066" y="182849"/>
                      <a:pt x="53854" y="157964"/>
                      <a:pt x="25723" y="150391"/>
                    </a:cubicBezTo>
                    <a:cubicBezTo>
                      <a:pt x="14904" y="147145"/>
                      <a:pt x="4084" y="153637"/>
                      <a:pt x="838" y="164456"/>
                    </a:cubicBezTo>
                    <a:cubicBezTo>
                      <a:pt x="-2407" y="175275"/>
                      <a:pt x="4084" y="186095"/>
                      <a:pt x="14904" y="189341"/>
                    </a:cubicBezTo>
                    <a:cubicBezTo>
                      <a:pt x="28969" y="192587"/>
                      <a:pt x="41952" y="213144"/>
                      <a:pt x="56018" y="234783"/>
                    </a:cubicBezTo>
                    <a:cubicBezTo>
                      <a:pt x="73329" y="261831"/>
                      <a:pt x="94968" y="293208"/>
                      <a:pt x="127426" y="311601"/>
                    </a:cubicBezTo>
                    <a:lnTo>
                      <a:pt x="127426" y="427369"/>
                    </a:lnTo>
                    <a:lnTo>
                      <a:pt x="222638" y="427369"/>
                    </a:lnTo>
                    <a:lnTo>
                      <a:pt x="222638" y="305109"/>
                    </a:lnTo>
                    <a:cubicBezTo>
                      <a:pt x="258342" y="286716"/>
                      <a:pt x="262670" y="209898"/>
                      <a:pt x="263752" y="180685"/>
                    </a:cubicBezTo>
                    <a:lnTo>
                      <a:pt x="309193" y="99539"/>
                    </a:lnTo>
                    <a:close/>
                  </a:path>
                </a:pathLst>
              </a:custGeom>
              <a:grpFill/>
              <a:ln w="10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8F3504BE-6CED-4503-B79C-DC7D61810D1A}"/>
                  </a:ext>
                </a:extLst>
              </p:cNvPr>
              <p:cNvSpPr/>
              <p:nvPr/>
            </p:nvSpPr>
            <p:spPr>
              <a:xfrm>
                <a:off x="1922086" y="4341956"/>
                <a:ext cx="282201" cy="254396"/>
              </a:xfrm>
              <a:custGeom>
                <a:avLst/>
                <a:gdLst>
                  <a:gd name="connsiteX0" fmla="*/ 280224 w 417382"/>
                  <a:gd name="connsiteY0" fmla="*/ 240607 h 320670"/>
                  <a:gd name="connsiteX1" fmla="*/ 374354 w 417382"/>
                  <a:gd name="connsiteY1" fmla="*/ 241689 h 320670"/>
                  <a:gd name="connsiteX2" fmla="*/ 374354 w 417382"/>
                  <a:gd name="connsiteY2" fmla="*/ 241689 h 320670"/>
                  <a:gd name="connsiteX3" fmla="*/ 395993 w 417382"/>
                  <a:gd name="connsiteY3" fmla="*/ 220050 h 320670"/>
                  <a:gd name="connsiteX4" fmla="*/ 374354 w 417382"/>
                  <a:gd name="connsiteY4" fmla="*/ 198411 h 320670"/>
                  <a:gd name="connsiteX5" fmla="*/ 286716 w 417382"/>
                  <a:gd name="connsiteY5" fmla="*/ 197329 h 320670"/>
                  <a:gd name="connsiteX6" fmla="*/ 401402 w 417382"/>
                  <a:gd name="connsiteY6" fmla="*/ 168116 h 320670"/>
                  <a:gd name="connsiteX7" fmla="*/ 416550 w 417382"/>
                  <a:gd name="connsiteY7" fmla="*/ 142150 h 320670"/>
                  <a:gd name="connsiteX8" fmla="*/ 390583 w 417382"/>
                  <a:gd name="connsiteY8" fmla="*/ 127002 h 320670"/>
                  <a:gd name="connsiteX9" fmla="*/ 291044 w 417382"/>
                  <a:gd name="connsiteY9" fmla="*/ 152969 h 320670"/>
                  <a:gd name="connsiteX10" fmla="*/ 386255 w 417382"/>
                  <a:gd name="connsiteY10" fmla="*/ 101036 h 320670"/>
                  <a:gd name="connsiteX11" fmla="*/ 394911 w 417382"/>
                  <a:gd name="connsiteY11" fmla="*/ 71823 h 320670"/>
                  <a:gd name="connsiteX12" fmla="*/ 365698 w 417382"/>
                  <a:gd name="connsiteY12" fmla="*/ 63168 h 320670"/>
                  <a:gd name="connsiteX13" fmla="*/ 263995 w 417382"/>
                  <a:gd name="connsiteY13" fmla="*/ 117265 h 320670"/>
                  <a:gd name="connsiteX14" fmla="*/ 346223 w 417382"/>
                  <a:gd name="connsiteY14" fmla="*/ 44774 h 320670"/>
                  <a:gd name="connsiteX15" fmla="*/ 348387 w 417382"/>
                  <a:gd name="connsiteY15" fmla="*/ 14480 h 320670"/>
                  <a:gd name="connsiteX16" fmla="*/ 318092 w 417382"/>
                  <a:gd name="connsiteY16" fmla="*/ 12316 h 320670"/>
                  <a:gd name="connsiteX17" fmla="*/ 218553 w 417382"/>
                  <a:gd name="connsiteY17" fmla="*/ 98872 h 320670"/>
                  <a:gd name="connsiteX18" fmla="*/ 176357 w 417382"/>
                  <a:gd name="connsiteY18" fmla="*/ 111855 h 320670"/>
                  <a:gd name="connsiteX19" fmla="*/ 177439 w 417382"/>
                  <a:gd name="connsiteY19" fmla="*/ 110773 h 320670"/>
                  <a:gd name="connsiteX20" fmla="*/ 194750 w 417382"/>
                  <a:gd name="connsiteY20" fmla="*/ 15562 h 320670"/>
                  <a:gd name="connsiteX21" fmla="*/ 169866 w 417382"/>
                  <a:gd name="connsiteY21" fmla="*/ 415 h 320670"/>
                  <a:gd name="connsiteX22" fmla="*/ 154718 w 417382"/>
                  <a:gd name="connsiteY22" fmla="*/ 25299 h 320670"/>
                  <a:gd name="connsiteX23" fmla="*/ 135243 w 417382"/>
                  <a:gd name="connsiteY23" fmla="*/ 82643 h 320670"/>
                  <a:gd name="connsiteX24" fmla="*/ 101703 w 417382"/>
                  <a:gd name="connsiteY24" fmla="*/ 182182 h 320670"/>
                  <a:gd name="connsiteX25" fmla="*/ 0 w 417382"/>
                  <a:gd name="connsiteY25" fmla="*/ 237361 h 320670"/>
                  <a:gd name="connsiteX26" fmla="*/ 45442 w 417382"/>
                  <a:gd name="connsiteY26" fmla="*/ 320671 h 320670"/>
                  <a:gd name="connsiteX27" fmla="*/ 152555 w 417382"/>
                  <a:gd name="connsiteY27" fmla="*/ 263328 h 320670"/>
                  <a:gd name="connsiteX28" fmla="*/ 280224 w 417382"/>
                  <a:gd name="connsiteY28" fmla="*/ 240607 h 32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17382" h="320670">
                    <a:moveTo>
                      <a:pt x="280224" y="240607"/>
                    </a:moveTo>
                    <a:lnTo>
                      <a:pt x="374354" y="241689"/>
                    </a:lnTo>
                    <a:cubicBezTo>
                      <a:pt x="374354" y="241689"/>
                      <a:pt x="374354" y="241689"/>
                      <a:pt x="374354" y="241689"/>
                    </a:cubicBezTo>
                    <a:cubicBezTo>
                      <a:pt x="386255" y="241689"/>
                      <a:pt x="395993" y="231951"/>
                      <a:pt x="395993" y="220050"/>
                    </a:cubicBezTo>
                    <a:cubicBezTo>
                      <a:pt x="395993" y="208148"/>
                      <a:pt x="386255" y="198411"/>
                      <a:pt x="374354" y="198411"/>
                    </a:cubicBezTo>
                    <a:lnTo>
                      <a:pt x="286716" y="197329"/>
                    </a:lnTo>
                    <a:lnTo>
                      <a:pt x="401402" y="168116"/>
                    </a:lnTo>
                    <a:cubicBezTo>
                      <a:pt x="413304" y="164871"/>
                      <a:pt x="419795" y="152969"/>
                      <a:pt x="416550" y="142150"/>
                    </a:cubicBezTo>
                    <a:cubicBezTo>
                      <a:pt x="413304" y="130248"/>
                      <a:pt x="401402" y="123757"/>
                      <a:pt x="390583" y="127002"/>
                    </a:cubicBezTo>
                    <a:lnTo>
                      <a:pt x="291044" y="152969"/>
                    </a:lnTo>
                    <a:lnTo>
                      <a:pt x="386255" y="101036"/>
                    </a:lnTo>
                    <a:cubicBezTo>
                      <a:pt x="397075" y="95626"/>
                      <a:pt x="400320" y="82643"/>
                      <a:pt x="394911" y="71823"/>
                    </a:cubicBezTo>
                    <a:cubicBezTo>
                      <a:pt x="389501" y="61004"/>
                      <a:pt x="376518" y="57758"/>
                      <a:pt x="365698" y="63168"/>
                    </a:cubicBezTo>
                    <a:lnTo>
                      <a:pt x="263995" y="117265"/>
                    </a:lnTo>
                    <a:lnTo>
                      <a:pt x="346223" y="44774"/>
                    </a:lnTo>
                    <a:cubicBezTo>
                      <a:pt x="354879" y="37201"/>
                      <a:pt x="355961" y="23135"/>
                      <a:pt x="348387" y="14480"/>
                    </a:cubicBezTo>
                    <a:cubicBezTo>
                      <a:pt x="340813" y="5824"/>
                      <a:pt x="326748" y="4742"/>
                      <a:pt x="318092" y="12316"/>
                    </a:cubicBezTo>
                    <a:lnTo>
                      <a:pt x="218553" y="98872"/>
                    </a:lnTo>
                    <a:cubicBezTo>
                      <a:pt x="204488" y="105363"/>
                      <a:pt x="190423" y="109691"/>
                      <a:pt x="176357" y="111855"/>
                    </a:cubicBezTo>
                    <a:cubicBezTo>
                      <a:pt x="176357" y="111855"/>
                      <a:pt x="176357" y="110773"/>
                      <a:pt x="177439" y="110773"/>
                    </a:cubicBezTo>
                    <a:cubicBezTo>
                      <a:pt x="193668" y="80479"/>
                      <a:pt x="201242" y="43692"/>
                      <a:pt x="194750" y="15562"/>
                    </a:cubicBezTo>
                    <a:cubicBezTo>
                      <a:pt x="192587" y="4742"/>
                      <a:pt x="180685" y="-1749"/>
                      <a:pt x="169866" y="415"/>
                    </a:cubicBezTo>
                    <a:cubicBezTo>
                      <a:pt x="159046" y="2578"/>
                      <a:pt x="152555" y="14480"/>
                      <a:pt x="154718" y="25299"/>
                    </a:cubicBezTo>
                    <a:cubicBezTo>
                      <a:pt x="157964" y="39365"/>
                      <a:pt x="147145" y="59922"/>
                      <a:pt x="135243" y="82643"/>
                    </a:cubicBezTo>
                    <a:cubicBezTo>
                      <a:pt x="120096" y="110773"/>
                      <a:pt x="102785" y="144314"/>
                      <a:pt x="101703" y="182182"/>
                    </a:cubicBezTo>
                    <a:lnTo>
                      <a:pt x="0" y="237361"/>
                    </a:lnTo>
                    <a:lnTo>
                      <a:pt x="45442" y="320671"/>
                    </a:lnTo>
                    <a:lnTo>
                      <a:pt x="152555" y="263328"/>
                    </a:lnTo>
                    <a:cubicBezTo>
                      <a:pt x="185013" y="286049"/>
                      <a:pt x="254258" y="253590"/>
                      <a:pt x="280224" y="240607"/>
                    </a:cubicBezTo>
                    <a:close/>
                  </a:path>
                </a:pathLst>
              </a:custGeom>
              <a:grpFill/>
              <a:ln w="10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55BDF0F1-5D66-4510-9C21-1FEA3B792164}"/>
                  </a:ext>
                </a:extLst>
              </p:cNvPr>
              <p:cNvSpPr/>
              <p:nvPr/>
            </p:nvSpPr>
            <p:spPr>
              <a:xfrm rot="573636">
                <a:off x="2136460" y="3893891"/>
                <a:ext cx="265772" cy="264517"/>
              </a:xfrm>
              <a:custGeom>
                <a:avLst/>
                <a:gdLst>
                  <a:gd name="connsiteX0" fmla="*/ 135243 w 379146"/>
                  <a:gd name="connsiteY0" fmla="*/ 271569 h 379763"/>
                  <a:gd name="connsiteX1" fmla="*/ 157964 w 379146"/>
                  <a:gd name="connsiteY1" fmla="*/ 362452 h 379763"/>
                  <a:gd name="connsiteX2" fmla="*/ 178521 w 379146"/>
                  <a:gd name="connsiteY2" fmla="*/ 378681 h 379763"/>
                  <a:gd name="connsiteX3" fmla="*/ 183931 w 379146"/>
                  <a:gd name="connsiteY3" fmla="*/ 377599 h 379763"/>
                  <a:gd name="connsiteX4" fmla="*/ 200160 w 379146"/>
                  <a:gd name="connsiteY4" fmla="*/ 351633 h 379763"/>
                  <a:gd name="connsiteX5" fmla="*/ 179603 w 379146"/>
                  <a:gd name="connsiteY5" fmla="*/ 266159 h 379763"/>
                  <a:gd name="connsiteX6" fmla="*/ 236946 w 379146"/>
                  <a:gd name="connsiteY6" fmla="*/ 368944 h 379763"/>
                  <a:gd name="connsiteX7" fmla="*/ 256421 w 379146"/>
                  <a:gd name="connsiteY7" fmla="*/ 379763 h 379763"/>
                  <a:gd name="connsiteX8" fmla="*/ 267241 w 379146"/>
                  <a:gd name="connsiteY8" fmla="*/ 376518 h 379763"/>
                  <a:gd name="connsiteX9" fmla="*/ 275896 w 379146"/>
                  <a:gd name="connsiteY9" fmla="*/ 347305 h 379763"/>
                  <a:gd name="connsiteX10" fmla="*/ 226127 w 379146"/>
                  <a:gd name="connsiteY10" fmla="*/ 257503 h 379763"/>
                  <a:gd name="connsiteX11" fmla="*/ 299699 w 379146"/>
                  <a:gd name="connsiteY11" fmla="*/ 336485 h 379763"/>
                  <a:gd name="connsiteX12" fmla="*/ 315928 w 379146"/>
                  <a:gd name="connsiteY12" fmla="*/ 342977 h 379763"/>
                  <a:gd name="connsiteX13" fmla="*/ 331076 w 379146"/>
                  <a:gd name="connsiteY13" fmla="*/ 337567 h 379763"/>
                  <a:gd name="connsiteX14" fmla="*/ 332158 w 379146"/>
                  <a:gd name="connsiteY14" fmla="*/ 307273 h 379763"/>
                  <a:gd name="connsiteX15" fmla="*/ 253176 w 379146"/>
                  <a:gd name="connsiteY15" fmla="*/ 222881 h 379763"/>
                  <a:gd name="connsiteX16" fmla="*/ 345141 w 379146"/>
                  <a:gd name="connsiteY16" fmla="*/ 284552 h 379763"/>
                  <a:gd name="connsiteX17" fmla="*/ 357042 w 379146"/>
                  <a:gd name="connsiteY17" fmla="*/ 287798 h 379763"/>
                  <a:gd name="connsiteX18" fmla="*/ 375436 w 379146"/>
                  <a:gd name="connsiteY18" fmla="*/ 278060 h 379763"/>
                  <a:gd name="connsiteX19" fmla="*/ 370026 w 379146"/>
                  <a:gd name="connsiteY19" fmla="*/ 247766 h 379763"/>
                  <a:gd name="connsiteX20" fmla="*/ 259667 w 379146"/>
                  <a:gd name="connsiteY20" fmla="*/ 174193 h 379763"/>
                  <a:gd name="connsiteX21" fmla="*/ 235864 w 379146"/>
                  <a:gd name="connsiteY21" fmla="*/ 137407 h 379763"/>
                  <a:gd name="connsiteX22" fmla="*/ 236946 w 379146"/>
                  <a:gd name="connsiteY22" fmla="*/ 137407 h 379763"/>
                  <a:gd name="connsiteX23" fmla="*/ 333240 w 379146"/>
                  <a:gd name="connsiteY23" fmla="*/ 129834 h 379763"/>
                  <a:gd name="connsiteX24" fmla="*/ 340813 w 379146"/>
                  <a:gd name="connsiteY24" fmla="*/ 102785 h 379763"/>
                  <a:gd name="connsiteX25" fmla="*/ 313765 w 379146"/>
                  <a:gd name="connsiteY25" fmla="*/ 95211 h 379763"/>
                  <a:gd name="connsiteX26" fmla="*/ 253176 w 379146"/>
                  <a:gd name="connsiteY26" fmla="*/ 90884 h 379763"/>
                  <a:gd name="connsiteX27" fmla="*/ 148227 w 379146"/>
                  <a:gd name="connsiteY27" fmla="*/ 84392 h 379763"/>
                  <a:gd name="connsiteX28" fmla="*/ 69245 w 379146"/>
                  <a:gd name="connsiteY28" fmla="*/ 0 h 379763"/>
                  <a:gd name="connsiteX29" fmla="*/ 0 w 379146"/>
                  <a:gd name="connsiteY29" fmla="*/ 64917 h 379763"/>
                  <a:gd name="connsiteX30" fmla="*/ 83310 w 379146"/>
                  <a:gd name="connsiteY30" fmla="*/ 153636 h 379763"/>
                  <a:gd name="connsiteX31" fmla="*/ 135243 w 379146"/>
                  <a:gd name="connsiteY31" fmla="*/ 271569 h 379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9146" h="379763">
                    <a:moveTo>
                      <a:pt x="135243" y="271569"/>
                    </a:moveTo>
                    <a:lnTo>
                      <a:pt x="157964" y="362452"/>
                    </a:lnTo>
                    <a:cubicBezTo>
                      <a:pt x="160128" y="372190"/>
                      <a:pt x="168784" y="378681"/>
                      <a:pt x="178521" y="378681"/>
                    </a:cubicBezTo>
                    <a:cubicBezTo>
                      <a:pt x="180685" y="378681"/>
                      <a:pt x="181767" y="378681"/>
                      <a:pt x="183931" y="377599"/>
                    </a:cubicBezTo>
                    <a:cubicBezTo>
                      <a:pt x="195832" y="374354"/>
                      <a:pt x="202324" y="363534"/>
                      <a:pt x="200160" y="351633"/>
                    </a:cubicBezTo>
                    <a:lnTo>
                      <a:pt x="179603" y="266159"/>
                    </a:lnTo>
                    <a:lnTo>
                      <a:pt x="236946" y="368944"/>
                    </a:lnTo>
                    <a:cubicBezTo>
                      <a:pt x="241274" y="376518"/>
                      <a:pt x="247766" y="379763"/>
                      <a:pt x="256421" y="379763"/>
                    </a:cubicBezTo>
                    <a:cubicBezTo>
                      <a:pt x="259667" y="379763"/>
                      <a:pt x="263995" y="378681"/>
                      <a:pt x="267241" y="376518"/>
                    </a:cubicBezTo>
                    <a:cubicBezTo>
                      <a:pt x="278060" y="371108"/>
                      <a:pt x="281306" y="357042"/>
                      <a:pt x="275896" y="347305"/>
                    </a:cubicBezTo>
                    <a:lnTo>
                      <a:pt x="226127" y="257503"/>
                    </a:lnTo>
                    <a:lnTo>
                      <a:pt x="299699" y="336485"/>
                    </a:lnTo>
                    <a:cubicBezTo>
                      <a:pt x="304027" y="340813"/>
                      <a:pt x="309437" y="342977"/>
                      <a:pt x="315928" y="342977"/>
                    </a:cubicBezTo>
                    <a:cubicBezTo>
                      <a:pt x="321338" y="342977"/>
                      <a:pt x="326748" y="340813"/>
                      <a:pt x="331076" y="337567"/>
                    </a:cubicBezTo>
                    <a:cubicBezTo>
                      <a:pt x="339731" y="328912"/>
                      <a:pt x="339731" y="315928"/>
                      <a:pt x="332158" y="307273"/>
                    </a:cubicBezTo>
                    <a:lnTo>
                      <a:pt x="253176" y="222881"/>
                    </a:lnTo>
                    <a:lnTo>
                      <a:pt x="345141" y="284552"/>
                    </a:lnTo>
                    <a:cubicBezTo>
                      <a:pt x="348387" y="286716"/>
                      <a:pt x="352715" y="287798"/>
                      <a:pt x="357042" y="287798"/>
                    </a:cubicBezTo>
                    <a:cubicBezTo>
                      <a:pt x="363534" y="287798"/>
                      <a:pt x="371108" y="284552"/>
                      <a:pt x="375436" y="278060"/>
                    </a:cubicBezTo>
                    <a:cubicBezTo>
                      <a:pt x="381927" y="268323"/>
                      <a:pt x="379763" y="254258"/>
                      <a:pt x="370026" y="247766"/>
                    </a:cubicBezTo>
                    <a:lnTo>
                      <a:pt x="259667" y="174193"/>
                    </a:lnTo>
                    <a:cubicBezTo>
                      <a:pt x="249930" y="162292"/>
                      <a:pt x="242356" y="149309"/>
                      <a:pt x="235864" y="137407"/>
                    </a:cubicBezTo>
                    <a:cubicBezTo>
                      <a:pt x="235864" y="137407"/>
                      <a:pt x="236946" y="137407"/>
                      <a:pt x="236946" y="137407"/>
                    </a:cubicBezTo>
                    <a:cubicBezTo>
                      <a:pt x="269405" y="144981"/>
                      <a:pt x="307273" y="143899"/>
                      <a:pt x="333240" y="129834"/>
                    </a:cubicBezTo>
                    <a:cubicBezTo>
                      <a:pt x="342977" y="124424"/>
                      <a:pt x="346223" y="112522"/>
                      <a:pt x="340813" y="102785"/>
                    </a:cubicBezTo>
                    <a:cubicBezTo>
                      <a:pt x="335404" y="93047"/>
                      <a:pt x="323502" y="89802"/>
                      <a:pt x="313765" y="95211"/>
                    </a:cubicBezTo>
                    <a:cubicBezTo>
                      <a:pt x="301863" y="101703"/>
                      <a:pt x="278060" y="96293"/>
                      <a:pt x="253176" y="90884"/>
                    </a:cubicBezTo>
                    <a:cubicBezTo>
                      <a:pt x="221799" y="83310"/>
                      <a:pt x="185013" y="74654"/>
                      <a:pt x="148227" y="84392"/>
                    </a:cubicBezTo>
                    <a:lnTo>
                      <a:pt x="69245" y="0"/>
                    </a:lnTo>
                    <a:lnTo>
                      <a:pt x="0" y="64917"/>
                    </a:lnTo>
                    <a:lnTo>
                      <a:pt x="83310" y="153636"/>
                    </a:lnTo>
                    <a:cubicBezTo>
                      <a:pt x="65999" y="191505"/>
                      <a:pt x="114686" y="251012"/>
                      <a:pt x="135243" y="271569"/>
                    </a:cubicBezTo>
                    <a:close/>
                  </a:path>
                </a:pathLst>
              </a:custGeom>
              <a:grpFill/>
              <a:ln w="10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6D0A7009-3AE8-4817-BF53-A10F2CC22F52}"/>
                  </a:ext>
                </a:extLst>
              </p:cNvPr>
              <p:cNvSpPr/>
              <p:nvPr/>
            </p:nvSpPr>
            <p:spPr>
              <a:xfrm>
                <a:off x="2653435" y="4391624"/>
                <a:ext cx="266972" cy="292562"/>
              </a:xfrm>
              <a:custGeom>
                <a:avLst/>
                <a:gdLst>
                  <a:gd name="connsiteX0" fmla="*/ 375900 w 375900"/>
                  <a:gd name="connsiteY0" fmla="*/ 319580 h 384497"/>
                  <a:gd name="connsiteX1" fmla="*/ 293673 w 375900"/>
                  <a:gd name="connsiteY1" fmla="*/ 229779 h 384497"/>
                  <a:gd name="connsiteX2" fmla="*/ 239575 w 375900"/>
                  <a:gd name="connsiteY2" fmla="*/ 110765 h 384497"/>
                  <a:gd name="connsiteX3" fmla="*/ 217936 w 375900"/>
                  <a:gd name="connsiteY3" fmla="*/ 19881 h 384497"/>
                  <a:gd name="connsiteX4" fmla="*/ 191970 w 375900"/>
                  <a:gd name="connsiteY4" fmla="*/ 3652 h 384497"/>
                  <a:gd name="connsiteX5" fmla="*/ 175740 w 375900"/>
                  <a:gd name="connsiteY5" fmla="*/ 29619 h 384497"/>
                  <a:gd name="connsiteX6" fmla="*/ 196297 w 375900"/>
                  <a:gd name="connsiteY6" fmla="*/ 115092 h 384497"/>
                  <a:gd name="connsiteX7" fmla="*/ 138954 w 375900"/>
                  <a:gd name="connsiteY7" fmla="*/ 11225 h 384497"/>
                  <a:gd name="connsiteX8" fmla="*/ 109742 w 375900"/>
                  <a:gd name="connsiteY8" fmla="*/ 2570 h 384497"/>
                  <a:gd name="connsiteX9" fmla="*/ 101086 w 375900"/>
                  <a:gd name="connsiteY9" fmla="*/ 31782 h 384497"/>
                  <a:gd name="connsiteX10" fmla="*/ 150855 w 375900"/>
                  <a:gd name="connsiteY10" fmla="*/ 122666 h 384497"/>
                  <a:gd name="connsiteX11" fmla="*/ 77283 w 375900"/>
                  <a:gd name="connsiteY11" fmla="*/ 43684 h 384497"/>
                  <a:gd name="connsiteX12" fmla="*/ 46989 w 375900"/>
                  <a:gd name="connsiteY12" fmla="*/ 42602 h 384497"/>
                  <a:gd name="connsiteX13" fmla="*/ 45907 w 375900"/>
                  <a:gd name="connsiteY13" fmla="*/ 72896 h 384497"/>
                  <a:gd name="connsiteX14" fmla="*/ 124889 w 375900"/>
                  <a:gd name="connsiteY14" fmla="*/ 158370 h 384497"/>
                  <a:gd name="connsiteX15" fmla="*/ 34005 w 375900"/>
                  <a:gd name="connsiteY15" fmla="*/ 96699 h 384497"/>
                  <a:gd name="connsiteX16" fmla="*/ 3711 w 375900"/>
                  <a:gd name="connsiteY16" fmla="*/ 102109 h 384497"/>
                  <a:gd name="connsiteX17" fmla="*/ 9120 w 375900"/>
                  <a:gd name="connsiteY17" fmla="*/ 132403 h 384497"/>
                  <a:gd name="connsiteX18" fmla="*/ 118397 w 375900"/>
                  <a:gd name="connsiteY18" fmla="*/ 207058 h 384497"/>
                  <a:gd name="connsiteX19" fmla="*/ 142200 w 375900"/>
                  <a:gd name="connsiteY19" fmla="*/ 243844 h 384497"/>
                  <a:gd name="connsiteX20" fmla="*/ 141118 w 375900"/>
                  <a:gd name="connsiteY20" fmla="*/ 243844 h 384497"/>
                  <a:gd name="connsiteX21" fmla="*/ 44825 w 375900"/>
                  <a:gd name="connsiteY21" fmla="*/ 251418 h 384497"/>
                  <a:gd name="connsiteX22" fmla="*/ 36169 w 375900"/>
                  <a:gd name="connsiteY22" fmla="*/ 278466 h 384497"/>
                  <a:gd name="connsiteX23" fmla="*/ 63218 w 375900"/>
                  <a:gd name="connsiteY23" fmla="*/ 287122 h 384497"/>
                  <a:gd name="connsiteX24" fmla="*/ 123807 w 375900"/>
                  <a:gd name="connsiteY24" fmla="*/ 292532 h 384497"/>
                  <a:gd name="connsiteX25" fmla="*/ 228756 w 375900"/>
                  <a:gd name="connsiteY25" fmla="*/ 300105 h 384497"/>
                  <a:gd name="connsiteX26" fmla="*/ 306656 w 375900"/>
                  <a:gd name="connsiteY26" fmla="*/ 384497 h 384497"/>
                  <a:gd name="connsiteX27" fmla="*/ 375900 w 375900"/>
                  <a:gd name="connsiteY27" fmla="*/ 319580 h 38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900" h="384497">
                    <a:moveTo>
                      <a:pt x="375900" y="319580"/>
                    </a:moveTo>
                    <a:lnTo>
                      <a:pt x="293673" y="229779"/>
                    </a:lnTo>
                    <a:cubicBezTo>
                      <a:pt x="307738" y="191911"/>
                      <a:pt x="259050" y="132403"/>
                      <a:pt x="239575" y="110765"/>
                    </a:cubicBezTo>
                    <a:lnTo>
                      <a:pt x="217936" y="19881"/>
                    </a:lnTo>
                    <a:cubicBezTo>
                      <a:pt x="214690" y="7980"/>
                      <a:pt x="203871" y="1488"/>
                      <a:pt x="191970" y="3652"/>
                    </a:cubicBezTo>
                    <a:cubicBezTo>
                      <a:pt x="180068" y="6898"/>
                      <a:pt x="173576" y="17717"/>
                      <a:pt x="175740" y="29619"/>
                    </a:cubicBezTo>
                    <a:lnTo>
                      <a:pt x="196297" y="115092"/>
                    </a:lnTo>
                    <a:lnTo>
                      <a:pt x="138954" y="11225"/>
                    </a:lnTo>
                    <a:cubicBezTo>
                      <a:pt x="133544" y="406"/>
                      <a:pt x="120561" y="-2840"/>
                      <a:pt x="109742" y="2570"/>
                    </a:cubicBezTo>
                    <a:cubicBezTo>
                      <a:pt x="98922" y="7980"/>
                      <a:pt x="95676" y="20963"/>
                      <a:pt x="101086" y="31782"/>
                    </a:cubicBezTo>
                    <a:lnTo>
                      <a:pt x="150855" y="122666"/>
                    </a:lnTo>
                    <a:lnTo>
                      <a:pt x="77283" y="43684"/>
                    </a:lnTo>
                    <a:cubicBezTo>
                      <a:pt x="68628" y="35028"/>
                      <a:pt x="55644" y="33946"/>
                      <a:pt x="46989" y="42602"/>
                    </a:cubicBezTo>
                    <a:cubicBezTo>
                      <a:pt x="38333" y="51257"/>
                      <a:pt x="37251" y="64241"/>
                      <a:pt x="45907" y="72896"/>
                    </a:cubicBezTo>
                    <a:lnTo>
                      <a:pt x="124889" y="158370"/>
                    </a:lnTo>
                    <a:lnTo>
                      <a:pt x="34005" y="96699"/>
                    </a:lnTo>
                    <a:cubicBezTo>
                      <a:pt x="24268" y="90208"/>
                      <a:pt x="10202" y="92371"/>
                      <a:pt x="3711" y="102109"/>
                    </a:cubicBezTo>
                    <a:cubicBezTo>
                      <a:pt x="-2781" y="111846"/>
                      <a:pt x="-617" y="125912"/>
                      <a:pt x="9120" y="132403"/>
                    </a:cubicBezTo>
                    <a:lnTo>
                      <a:pt x="118397" y="207058"/>
                    </a:lnTo>
                    <a:cubicBezTo>
                      <a:pt x="128135" y="218959"/>
                      <a:pt x="135708" y="231943"/>
                      <a:pt x="142200" y="243844"/>
                    </a:cubicBezTo>
                    <a:cubicBezTo>
                      <a:pt x="142200" y="243844"/>
                      <a:pt x="141118" y="243844"/>
                      <a:pt x="141118" y="243844"/>
                    </a:cubicBezTo>
                    <a:cubicBezTo>
                      <a:pt x="108660" y="236270"/>
                      <a:pt x="70791" y="237352"/>
                      <a:pt x="44825" y="251418"/>
                    </a:cubicBezTo>
                    <a:cubicBezTo>
                      <a:pt x="35087" y="256827"/>
                      <a:pt x="30759" y="268729"/>
                      <a:pt x="36169" y="278466"/>
                    </a:cubicBezTo>
                    <a:cubicBezTo>
                      <a:pt x="41579" y="288204"/>
                      <a:pt x="53480" y="292532"/>
                      <a:pt x="63218" y="287122"/>
                    </a:cubicBezTo>
                    <a:cubicBezTo>
                      <a:pt x="75119" y="280630"/>
                      <a:pt x="98922" y="286040"/>
                      <a:pt x="123807" y="292532"/>
                    </a:cubicBezTo>
                    <a:cubicBezTo>
                      <a:pt x="155183" y="300105"/>
                      <a:pt x="191970" y="308761"/>
                      <a:pt x="228756" y="300105"/>
                    </a:cubicBezTo>
                    <a:lnTo>
                      <a:pt x="306656" y="384497"/>
                    </a:lnTo>
                    <a:lnTo>
                      <a:pt x="375900" y="319580"/>
                    </a:lnTo>
                    <a:close/>
                  </a:path>
                </a:pathLst>
              </a:custGeom>
              <a:grpFill/>
              <a:ln w="10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2D7FA349-6A83-43FD-A055-DFA80E55AE9C}"/>
                  </a:ext>
                </a:extLst>
              </p:cNvPr>
              <p:cNvSpPr/>
              <p:nvPr/>
            </p:nvSpPr>
            <p:spPr>
              <a:xfrm>
                <a:off x="2546359" y="3921237"/>
                <a:ext cx="276692" cy="292562"/>
              </a:xfrm>
              <a:custGeom>
                <a:avLst/>
                <a:gdLst>
                  <a:gd name="connsiteX0" fmla="*/ 22995 w 367053"/>
                  <a:gd name="connsiteY0" fmla="*/ 233701 h 398156"/>
                  <a:gd name="connsiteX1" fmla="*/ 30568 w 367053"/>
                  <a:gd name="connsiteY1" fmla="*/ 232619 h 398156"/>
                  <a:gd name="connsiteX2" fmla="*/ 112796 w 367053"/>
                  <a:gd name="connsiteY2" fmla="*/ 203406 h 398156"/>
                  <a:gd name="connsiteX3" fmla="*/ 15421 w 367053"/>
                  <a:gd name="connsiteY3" fmla="*/ 270487 h 398156"/>
                  <a:gd name="connsiteX4" fmla="*/ 10011 w 367053"/>
                  <a:gd name="connsiteY4" fmla="*/ 300781 h 398156"/>
                  <a:gd name="connsiteX5" fmla="*/ 27322 w 367053"/>
                  <a:gd name="connsiteY5" fmla="*/ 310519 h 398156"/>
                  <a:gd name="connsiteX6" fmla="*/ 39224 w 367053"/>
                  <a:gd name="connsiteY6" fmla="*/ 306191 h 398156"/>
                  <a:gd name="connsiteX7" fmla="*/ 123616 w 367053"/>
                  <a:gd name="connsiteY7" fmla="*/ 247766 h 398156"/>
                  <a:gd name="connsiteX8" fmla="*/ 52207 w 367053"/>
                  <a:gd name="connsiteY8" fmla="*/ 328912 h 398156"/>
                  <a:gd name="connsiteX9" fmla="*/ 54371 w 367053"/>
                  <a:gd name="connsiteY9" fmla="*/ 359206 h 398156"/>
                  <a:gd name="connsiteX10" fmla="*/ 68436 w 367053"/>
                  <a:gd name="connsiteY10" fmla="*/ 364616 h 398156"/>
                  <a:gd name="connsiteX11" fmla="*/ 84666 w 367053"/>
                  <a:gd name="connsiteY11" fmla="*/ 357042 h 398156"/>
                  <a:gd name="connsiteX12" fmla="*/ 161484 w 367053"/>
                  <a:gd name="connsiteY12" fmla="*/ 269405 h 398156"/>
                  <a:gd name="connsiteX13" fmla="*/ 109550 w 367053"/>
                  <a:gd name="connsiteY13" fmla="*/ 366780 h 398156"/>
                  <a:gd name="connsiteX14" fmla="*/ 118206 w 367053"/>
                  <a:gd name="connsiteY14" fmla="*/ 395993 h 398156"/>
                  <a:gd name="connsiteX15" fmla="*/ 127943 w 367053"/>
                  <a:gd name="connsiteY15" fmla="*/ 398156 h 398156"/>
                  <a:gd name="connsiteX16" fmla="*/ 147418 w 367053"/>
                  <a:gd name="connsiteY16" fmla="*/ 386255 h 398156"/>
                  <a:gd name="connsiteX17" fmla="*/ 210171 w 367053"/>
                  <a:gd name="connsiteY17" fmla="*/ 269405 h 398156"/>
                  <a:gd name="connsiteX18" fmla="*/ 244794 w 367053"/>
                  <a:gd name="connsiteY18" fmla="*/ 242356 h 398156"/>
                  <a:gd name="connsiteX19" fmla="*/ 244794 w 367053"/>
                  <a:gd name="connsiteY19" fmla="*/ 243438 h 398156"/>
                  <a:gd name="connsiteX20" fmla="*/ 262105 w 367053"/>
                  <a:gd name="connsiteY20" fmla="*/ 338649 h 398156"/>
                  <a:gd name="connsiteX21" fmla="*/ 290235 w 367053"/>
                  <a:gd name="connsiteY21" fmla="*/ 344059 h 398156"/>
                  <a:gd name="connsiteX22" fmla="*/ 295645 w 367053"/>
                  <a:gd name="connsiteY22" fmla="*/ 315928 h 398156"/>
                  <a:gd name="connsiteX23" fmla="*/ 294563 w 367053"/>
                  <a:gd name="connsiteY23" fmla="*/ 254258 h 398156"/>
                  <a:gd name="connsiteX24" fmla="*/ 291317 w 367053"/>
                  <a:gd name="connsiteY24" fmla="*/ 149309 h 398156"/>
                  <a:gd name="connsiteX25" fmla="*/ 367054 w 367053"/>
                  <a:gd name="connsiteY25" fmla="*/ 62753 h 398156"/>
                  <a:gd name="connsiteX26" fmla="*/ 295645 w 367053"/>
                  <a:gd name="connsiteY26" fmla="*/ 0 h 398156"/>
                  <a:gd name="connsiteX27" fmla="*/ 215581 w 367053"/>
                  <a:gd name="connsiteY27" fmla="*/ 91965 h 398156"/>
                  <a:gd name="connsiteX28" fmla="*/ 103059 w 367053"/>
                  <a:gd name="connsiteY28" fmla="*/ 157964 h 398156"/>
                  <a:gd name="connsiteX29" fmla="*/ 14339 w 367053"/>
                  <a:gd name="connsiteY29" fmla="*/ 189341 h 398156"/>
                  <a:gd name="connsiteX30" fmla="*/ 1356 w 367053"/>
                  <a:gd name="connsiteY30" fmla="*/ 217471 h 398156"/>
                  <a:gd name="connsiteX31" fmla="*/ 22995 w 367053"/>
                  <a:gd name="connsiteY31" fmla="*/ 233701 h 39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7053" h="398156">
                    <a:moveTo>
                      <a:pt x="22995" y="233701"/>
                    </a:moveTo>
                    <a:cubicBezTo>
                      <a:pt x="25158" y="233701"/>
                      <a:pt x="27322" y="233701"/>
                      <a:pt x="30568" y="232619"/>
                    </a:cubicBezTo>
                    <a:lnTo>
                      <a:pt x="112796" y="203406"/>
                    </a:lnTo>
                    <a:lnTo>
                      <a:pt x="15421" y="270487"/>
                    </a:lnTo>
                    <a:cubicBezTo>
                      <a:pt x="5683" y="276978"/>
                      <a:pt x="3519" y="291044"/>
                      <a:pt x="10011" y="300781"/>
                    </a:cubicBezTo>
                    <a:cubicBezTo>
                      <a:pt x="14339" y="307273"/>
                      <a:pt x="20831" y="310519"/>
                      <a:pt x="27322" y="310519"/>
                    </a:cubicBezTo>
                    <a:cubicBezTo>
                      <a:pt x="31650" y="310519"/>
                      <a:pt x="35978" y="309437"/>
                      <a:pt x="39224" y="306191"/>
                    </a:cubicBezTo>
                    <a:lnTo>
                      <a:pt x="123616" y="247766"/>
                    </a:lnTo>
                    <a:lnTo>
                      <a:pt x="52207" y="328912"/>
                    </a:lnTo>
                    <a:cubicBezTo>
                      <a:pt x="44633" y="337567"/>
                      <a:pt x="45715" y="351633"/>
                      <a:pt x="54371" y="359206"/>
                    </a:cubicBezTo>
                    <a:cubicBezTo>
                      <a:pt x="58699" y="362452"/>
                      <a:pt x="63027" y="364616"/>
                      <a:pt x="68436" y="364616"/>
                    </a:cubicBezTo>
                    <a:cubicBezTo>
                      <a:pt x="74928" y="364616"/>
                      <a:pt x="80338" y="362452"/>
                      <a:pt x="84666" y="357042"/>
                    </a:cubicBezTo>
                    <a:lnTo>
                      <a:pt x="161484" y="269405"/>
                    </a:lnTo>
                    <a:lnTo>
                      <a:pt x="109550" y="366780"/>
                    </a:lnTo>
                    <a:cubicBezTo>
                      <a:pt x="104141" y="377599"/>
                      <a:pt x="107386" y="390583"/>
                      <a:pt x="118206" y="395993"/>
                    </a:cubicBezTo>
                    <a:cubicBezTo>
                      <a:pt x="121452" y="398156"/>
                      <a:pt x="124698" y="398156"/>
                      <a:pt x="127943" y="398156"/>
                    </a:cubicBezTo>
                    <a:cubicBezTo>
                      <a:pt x="135517" y="398156"/>
                      <a:pt x="143091" y="393829"/>
                      <a:pt x="147418" y="386255"/>
                    </a:cubicBezTo>
                    <a:lnTo>
                      <a:pt x="210171" y="269405"/>
                    </a:lnTo>
                    <a:cubicBezTo>
                      <a:pt x="220991" y="258585"/>
                      <a:pt x="232892" y="249930"/>
                      <a:pt x="244794" y="242356"/>
                    </a:cubicBezTo>
                    <a:cubicBezTo>
                      <a:pt x="244794" y="242356"/>
                      <a:pt x="244794" y="243438"/>
                      <a:pt x="244794" y="243438"/>
                    </a:cubicBezTo>
                    <a:cubicBezTo>
                      <a:pt x="240466" y="276978"/>
                      <a:pt x="245876" y="314847"/>
                      <a:pt x="262105" y="338649"/>
                    </a:cubicBezTo>
                    <a:cubicBezTo>
                      <a:pt x="268596" y="348387"/>
                      <a:pt x="280498" y="350551"/>
                      <a:pt x="290235" y="344059"/>
                    </a:cubicBezTo>
                    <a:cubicBezTo>
                      <a:pt x="299973" y="337567"/>
                      <a:pt x="302137" y="325666"/>
                      <a:pt x="295645" y="315928"/>
                    </a:cubicBezTo>
                    <a:cubicBezTo>
                      <a:pt x="288072" y="304027"/>
                      <a:pt x="291317" y="280224"/>
                      <a:pt x="294563" y="254258"/>
                    </a:cubicBezTo>
                    <a:cubicBezTo>
                      <a:pt x="298891" y="222881"/>
                      <a:pt x="303219" y="185013"/>
                      <a:pt x="291317" y="149309"/>
                    </a:cubicBezTo>
                    <a:lnTo>
                      <a:pt x="367054" y="62753"/>
                    </a:lnTo>
                    <a:lnTo>
                      <a:pt x="295645" y="0"/>
                    </a:lnTo>
                    <a:lnTo>
                      <a:pt x="215581" y="91965"/>
                    </a:lnTo>
                    <a:cubicBezTo>
                      <a:pt x="176631" y="82228"/>
                      <a:pt x="122534" y="137407"/>
                      <a:pt x="103059" y="157964"/>
                    </a:cubicBezTo>
                    <a:lnTo>
                      <a:pt x="14339" y="189341"/>
                    </a:lnTo>
                    <a:cubicBezTo>
                      <a:pt x="3519" y="193668"/>
                      <a:pt x="-2972" y="205570"/>
                      <a:pt x="1356" y="217471"/>
                    </a:cubicBezTo>
                    <a:cubicBezTo>
                      <a:pt x="5683" y="228291"/>
                      <a:pt x="14339" y="233701"/>
                      <a:pt x="22995" y="233701"/>
                    </a:cubicBezTo>
                    <a:close/>
                  </a:path>
                </a:pathLst>
              </a:custGeom>
              <a:grpFill/>
              <a:ln w="10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87910B3C-BCB7-4469-953A-F2725BB4DBA8}"/>
                </a:ext>
              </a:extLst>
            </p:cNvPr>
            <p:cNvSpPr txBox="1"/>
            <p:nvPr/>
          </p:nvSpPr>
          <p:spPr>
            <a:xfrm>
              <a:off x="1914008" y="4229974"/>
              <a:ext cx="1265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Colaboradores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/>
      <p:bldP spid="44" grpId="0"/>
      <p:bldP spid="47" grpId="0"/>
      <p:bldP spid="48" grpId="0" animBg="1"/>
      <p:bldP spid="51" grpId="0"/>
      <p:bldP spid="55" grpId="0" animBg="1"/>
      <p:bldP spid="91" grpId="0" animBg="1"/>
      <p:bldP spid="92" grpId="0"/>
      <p:bldP spid="93" grpId="0"/>
      <p:bldP spid="94" grpId="0"/>
      <p:bldP spid="95" grpId="0"/>
      <p:bldP spid="96" grpId="0"/>
      <p:bldP spid="2" grpId="0" animBg="1"/>
      <p:bldP spid="56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1201021" y="1795566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795566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de compra/uso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2A6F3-7736-4865-906E-30E35865C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" t="8161"/>
          <a:stretch/>
        </p:blipFill>
        <p:spPr>
          <a:xfrm>
            <a:off x="6257543" y="2549784"/>
            <a:ext cx="5677842" cy="38228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7201809-1D65-4E39-A220-9E051FB5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0" y="2549784"/>
            <a:ext cx="5471024" cy="382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34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57949" y="97528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Perfis independentes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819770" y="5449267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220946" y="5455777"/>
            <a:ext cx="2358126" cy="919401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21.626 pessoas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(10,5%)</a:t>
            </a: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51761" y="1428922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14521" y="1324981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de compra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96BEE2-E2BF-B845-BF68-EE160CBD867F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677603" y="5915478"/>
            <a:ext cx="1543343" cy="1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C90E41-AF57-F145-9608-D543B34ED2D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79072" y="5887076"/>
            <a:ext cx="2311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36C1DBA-19A8-4F17-87F6-86F095193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99" y="2464370"/>
            <a:ext cx="2533650" cy="1276350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00CDA1-5BA4-4775-8ABB-5D646DE34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5393510"/>
            <a:ext cx="1962150" cy="790575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E05489-0A2A-4A43-ADEA-E0E5ACF5E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464490"/>
            <a:ext cx="1962150" cy="742950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1CFFBB-4FC6-47AA-95CE-8DD1B030F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699" y="3985123"/>
            <a:ext cx="2457450" cy="1209675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48" name="CaixaDeTexto 1">
            <a:extLst>
              <a:ext uri="{FF2B5EF4-FFF2-40B4-BE49-F238E27FC236}">
                <a16:creationId xmlns:a16="http://schemas.microsoft.com/office/drawing/2014/main" id="{075F5FCE-D98E-4282-A256-B6893299E207}"/>
              </a:ext>
            </a:extLst>
          </p:cNvPr>
          <p:cNvSpPr txBox="1"/>
          <p:nvPr/>
        </p:nvSpPr>
        <p:spPr>
          <a:xfrm>
            <a:off x="4597432" y="6365359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Interseção</a:t>
            </a:r>
          </a:p>
        </p:txBody>
      </p:sp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98FF4512-8D8B-4482-9C4B-B39D48F9D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" y="1864439"/>
            <a:ext cx="3412348" cy="3636273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4AAFAC25-6683-4F6F-97A8-008E09ECD0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/>
          <a:stretch/>
        </p:blipFill>
        <p:spPr>
          <a:xfrm>
            <a:off x="8225688" y="1743133"/>
            <a:ext cx="3424639" cy="3928718"/>
          </a:xfrm>
          <a:prstGeom prst="rect">
            <a:avLst/>
          </a:prstGeom>
        </p:spPr>
      </p:pic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8890103" y="5410022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45.360 usuários</a:t>
            </a:r>
          </a:p>
        </p:txBody>
      </p:sp>
      <p:pic>
        <p:nvPicPr>
          <p:cNvPr id="56" name="Picture 55" descr="A close up of a map&#10;&#10;Description automatically generated">
            <a:extLst>
              <a:ext uri="{FF2B5EF4-FFF2-40B4-BE49-F238E27FC236}">
                <a16:creationId xmlns:a16="http://schemas.microsoft.com/office/drawing/2014/main" id="{FCC49C92-1001-4B75-988D-D3E32D8F6A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4" t="32420" r="33164" b="32763"/>
          <a:stretch/>
        </p:blipFill>
        <p:spPr>
          <a:xfrm>
            <a:off x="9309157" y="3023754"/>
            <a:ext cx="1185659" cy="1367882"/>
          </a:xfrm>
          <a:prstGeom prst="rect">
            <a:avLst/>
          </a:prstGeom>
        </p:spPr>
      </p:pic>
      <p:pic>
        <p:nvPicPr>
          <p:cNvPr id="57" name="Picture 56" descr="A close up of a map&#10;&#10;Description automatically generated">
            <a:extLst>
              <a:ext uri="{FF2B5EF4-FFF2-40B4-BE49-F238E27FC236}">
                <a16:creationId xmlns:a16="http://schemas.microsoft.com/office/drawing/2014/main" id="{9163BBE3-DEA0-4413-B0C6-F72D2CA249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" t="63535" r="65868" b="1"/>
          <a:stretch/>
        </p:blipFill>
        <p:spPr>
          <a:xfrm>
            <a:off x="8225688" y="4259633"/>
            <a:ext cx="1138841" cy="1432615"/>
          </a:xfrm>
          <a:prstGeom prst="rect">
            <a:avLst/>
          </a:prstGeom>
        </p:spPr>
      </p:pic>
      <p:pic>
        <p:nvPicPr>
          <p:cNvPr id="61" name="Picture 60" descr="A close up of a map&#10;&#10;Description automatically generated">
            <a:extLst>
              <a:ext uri="{FF2B5EF4-FFF2-40B4-BE49-F238E27FC236}">
                <a16:creationId xmlns:a16="http://schemas.microsoft.com/office/drawing/2014/main" id="{4130519D-AB2A-444E-B30E-E2735A3191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8" r="51025"/>
          <a:stretch/>
        </p:blipFill>
        <p:spPr>
          <a:xfrm>
            <a:off x="118463" y="3616028"/>
            <a:ext cx="1671210" cy="1912392"/>
          </a:xfrm>
          <a:prstGeom prst="rect">
            <a:avLst/>
          </a:prstGeom>
        </p:spPr>
      </p:pic>
      <p:pic>
        <p:nvPicPr>
          <p:cNvPr id="62" name="Picture 61" descr="A close up of a map&#10;&#10;Description automatically generated">
            <a:extLst>
              <a:ext uri="{FF2B5EF4-FFF2-40B4-BE49-F238E27FC236}">
                <a16:creationId xmlns:a16="http://schemas.microsoft.com/office/drawing/2014/main" id="{39A786C2-1649-4CE7-A514-CC3B1D0F68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1" t="48636"/>
          <a:stretch/>
        </p:blipFill>
        <p:spPr>
          <a:xfrm>
            <a:off x="1818094" y="3626053"/>
            <a:ext cx="1691463" cy="1867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94C2EF-A222-4325-A872-6A10E1499D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7522" y="4177295"/>
            <a:ext cx="1924050" cy="742950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45C587-F2AA-42D0-A781-A155970B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7522" y="2209689"/>
            <a:ext cx="1943100" cy="857250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55" name="Arrow: Bent 54">
            <a:extLst>
              <a:ext uri="{FF2B5EF4-FFF2-40B4-BE49-F238E27FC236}">
                <a16:creationId xmlns:a16="http://schemas.microsoft.com/office/drawing/2014/main" id="{F36D920C-EA35-42C2-A5FC-6F1177FC5E2D}"/>
              </a:ext>
            </a:extLst>
          </p:cNvPr>
          <p:cNvSpPr/>
          <p:nvPr/>
        </p:nvSpPr>
        <p:spPr>
          <a:xfrm rot="10800000">
            <a:off x="9309155" y="4251936"/>
            <a:ext cx="697289" cy="907543"/>
          </a:xfrm>
          <a:prstGeom prst="bentArrow">
            <a:avLst>
              <a:gd name="adj1" fmla="val 14466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493402B-03F3-4166-BA76-10CB6FA5D6E8}"/>
              </a:ext>
            </a:extLst>
          </p:cNvPr>
          <p:cNvSpPr/>
          <p:nvPr/>
        </p:nvSpPr>
        <p:spPr>
          <a:xfrm>
            <a:off x="1626032" y="4546605"/>
            <a:ext cx="316945" cy="2120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1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4" grpId="0"/>
      <p:bldP spid="33" grpId="0" animBg="1"/>
      <p:bldP spid="48" grpId="0"/>
      <p:bldP spid="30" grpId="0"/>
      <p:bldP spid="55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 afinal... quem é essa </a:t>
            </a:r>
            <a:r>
              <a:rPr kumimoji="0" lang="pt-BR" sz="2800" b="0" i="1" u="none" strike="noStrike" kern="1200" cap="none" spc="0" normalizeH="0" baseline="0" noProof="0" dirty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3B0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Rafaela...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453123" y="1257192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962890" y="2018936"/>
            <a:ext cx="269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FF8200"/>
                </a:solidFill>
                <a:latin typeface="Calibri" panose="020F0502020204030204"/>
              </a:rPr>
              <a:t>Perfil de Compra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5651966" y="2018936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de produto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DF516-F7AC-449A-A4B0-2905A315B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2" t="8042"/>
          <a:stretch/>
        </p:blipFill>
        <p:spPr>
          <a:xfrm>
            <a:off x="4812937" y="2588531"/>
            <a:ext cx="4452999" cy="3003480"/>
          </a:xfrm>
          <a:prstGeom prst="rect">
            <a:avLst/>
          </a:prstGeom>
        </p:spPr>
      </p:pic>
      <p:sp>
        <p:nvSpPr>
          <p:cNvPr id="17" name="CaixaDeTexto 1">
            <a:extLst>
              <a:ext uri="{FF2B5EF4-FFF2-40B4-BE49-F238E27FC236}">
                <a16:creationId xmlns:a16="http://schemas.microsoft.com/office/drawing/2014/main" id="{927A9F9A-C935-4AA9-921B-6AB0B7E72AE6}"/>
              </a:ext>
            </a:extLst>
          </p:cNvPr>
          <p:cNvSpPr txBox="1"/>
          <p:nvPr/>
        </p:nvSpPr>
        <p:spPr>
          <a:xfrm>
            <a:off x="9485216" y="5534264"/>
            <a:ext cx="2444351" cy="578882"/>
          </a:xfrm>
          <a:prstGeom prst="roundRect">
            <a:avLst/>
          </a:prstGeom>
          <a:solidFill>
            <a:srgbClr val="43B02A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0DFB76F7-E6A4-4346-BCB5-E1C94F0DA151}"/>
              </a:ext>
            </a:extLst>
          </p:cNvPr>
          <p:cNvSpPr txBox="1"/>
          <p:nvPr/>
        </p:nvSpPr>
        <p:spPr>
          <a:xfrm>
            <a:off x="9778475" y="3584934"/>
            <a:ext cx="185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FF8200"/>
                </a:solidFill>
              </a:rPr>
              <a:t>2 milhões </a:t>
            </a:r>
            <a:r>
              <a:rPr lang="pt-BR" sz="1600" dirty="0">
                <a:solidFill>
                  <a:srgbClr val="FF8200"/>
                </a:solidFill>
              </a:rPr>
              <a:t>potenciais clientes</a:t>
            </a:r>
            <a:endParaRPr lang="pt-BR" sz="2000" dirty="0">
              <a:solidFill>
                <a:srgbClr val="FF8200"/>
              </a:solidFill>
            </a:endParaRP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10E84574-B3A6-44FB-A344-556D420658DD}"/>
              </a:ext>
            </a:extLst>
          </p:cNvPr>
          <p:cNvSpPr txBox="1"/>
          <p:nvPr/>
        </p:nvSpPr>
        <p:spPr>
          <a:xfrm>
            <a:off x="9778475" y="4665493"/>
            <a:ext cx="185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solidFill>
                  <a:srgbClr val="FF8200"/>
                </a:solidFill>
              </a:rPr>
              <a:t>R</a:t>
            </a:r>
            <a:r>
              <a:rPr lang="pt-BR" sz="20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1600" dirty="0">
                <a:solidFill>
                  <a:srgbClr val="FF8200"/>
                </a:solidFill>
              </a:rPr>
              <a:t>em compras ao ano</a:t>
            </a:r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CA744242-8310-4E63-B3BA-A2A0D6D2B758}"/>
              </a:ext>
            </a:extLst>
          </p:cNvPr>
          <p:cNvSpPr/>
          <p:nvPr/>
        </p:nvSpPr>
        <p:spPr>
          <a:xfrm>
            <a:off x="10565922" y="5323616"/>
            <a:ext cx="282937" cy="184212"/>
          </a:xfrm>
          <a:prstGeom prst="downArrow">
            <a:avLst/>
          </a:prstGeom>
          <a:noFill/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inal de Adição 20">
            <a:extLst>
              <a:ext uri="{FF2B5EF4-FFF2-40B4-BE49-F238E27FC236}">
                <a16:creationId xmlns:a16="http://schemas.microsoft.com/office/drawing/2014/main" id="{AC5AE3C2-E7FA-452F-A911-0529705976D4}"/>
              </a:ext>
            </a:extLst>
          </p:cNvPr>
          <p:cNvSpPr/>
          <p:nvPr/>
        </p:nvSpPr>
        <p:spPr>
          <a:xfrm>
            <a:off x="10466453" y="4281156"/>
            <a:ext cx="396000" cy="396000"/>
          </a:xfrm>
          <a:prstGeom prst="mathPlus">
            <a:avLst/>
          </a:prstGeom>
          <a:noFill/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F19492-6AEC-4473-B03F-38409E21D138}"/>
              </a:ext>
            </a:extLst>
          </p:cNvPr>
          <p:cNvSpPr txBox="1"/>
          <p:nvPr/>
        </p:nvSpPr>
        <p:spPr>
          <a:xfrm>
            <a:off x="694979" y="6053481"/>
            <a:ext cx="8001162" cy="584775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506F769-9126-4FDD-9B98-5CD0A5DE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7" y="2619660"/>
            <a:ext cx="4656200" cy="31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1">
            <a:extLst>
              <a:ext uri="{FF2B5EF4-FFF2-40B4-BE49-F238E27FC236}">
                <a16:creationId xmlns:a16="http://schemas.microsoft.com/office/drawing/2014/main" id="{37A72E41-CF54-3E4F-8ED5-B519CFE7965D}"/>
              </a:ext>
            </a:extLst>
          </p:cNvPr>
          <p:cNvSpPr txBox="1"/>
          <p:nvPr/>
        </p:nvSpPr>
        <p:spPr>
          <a:xfrm>
            <a:off x="9778475" y="6207369"/>
            <a:ext cx="1857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FF8200"/>
                </a:solidFill>
              </a:rPr>
              <a:t>Fonte: </a:t>
            </a:r>
            <a:br>
              <a:rPr lang="pt-BR" sz="1100" dirty="0">
                <a:solidFill>
                  <a:srgbClr val="FF8200"/>
                </a:solidFill>
              </a:rPr>
            </a:br>
            <a:r>
              <a:rPr lang="pt-BR" sz="1100" u="sng" dirty="0">
                <a:solidFill>
                  <a:srgbClr val="FF8200"/>
                </a:solidFill>
              </a:rPr>
              <a:t>Valor Econômico</a:t>
            </a:r>
          </a:p>
        </p:txBody>
      </p:sp>
    </p:spTree>
    <p:extLst>
      <p:ext uri="{BB962C8B-B14F-4D97-AF65-F5344CB8AC3E}">
        <p14:creationId xmlns:p14="http://schemas.microsoft.com/office/powerpoint/2010/main" val="257044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7" grpId="0" animBg="1"/>
      <p:bldP spid="18" grpId="0"/>
      <p:bldP spid="19" grpId="0"/>
      <p:bldP spid="20" grpId="0" animBg="1"/>
      <p:bldP spid="21" grpId="0" animBg="1"/>
      <p:bldP spid="5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91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Persona &amp; </a:t>
            </a:r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endParaRPr lang="pt-BR" sz="2800" dirty="0">
              <a:solidFill>
                <a:srgbClr val="43B02A"/>
              </a:solidFill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133915" y="4029069"/>
            <a:ext cx="15894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O que </a:t>
            </a:r>
          </a:p>
          <a:p>
            <a:r>
              <a:rPr lang="pt-BR" sz="2800" dirty="0">
                <a:solidFill>
                  <a:srgbClr val="FF8200"/>
                </a:solidFill>
              </a:rPr>
              <a:t>a Rafaela </a:t>
            </a:r>
          </a:p>
          <a:p>
            <a:r>
              <a:rPr lang="pt-BR" sz="2800" dirty="0">
                <a:solidFill>
                  <a:srgbClr val="FF8200"/>
                </a:solidFill>
              </a:rPr>
              <a:t>quer...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57441F-FEFA-4E93-BD30-0E9E586CB799}"/>
              </a:ext>
            </a:extLst>
          </p:cNvPr>
          <p:cNvSpPr txBox="1"/>
          <p:nvPr/>
        </p:nvSpPr>
        <p:spPr>
          <a:xfrm>
            <a:off x="2324771" y="4483023"/>
            <a:ext cx="1486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Tempo para lazer.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CD3B4C-81FC-4555-B4DE-CB2051530E2A}"/>
              </a:ext>
            </a:extLst>
          </p:cNvPr>
          <p:cNvSpPr txBox="1"/>
          <p:nvPr/>
        </p:nvSpPr>
        <p:spPr>
          <a:xfrm>
            <a:off x="2324771" y="4886317"/>
            <a:ext cx="1918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Alimentação Saudável.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4AC133-C312-4520-B4CF-2AC8B12379C6}"/>
              </a:ext>
            </a:extLst>
          </p:cNvPr>
          <p:cNvSpPr txBox="1"/>
          <p:nvPr/>
        </p:nvSpPr>
        <p:spPr>
          <a:xfrm>
            <a:off x="2324771" y="5289611"/>
            <a:ext cx="179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Pagar um preço justo.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E55CA1-47E9-4A09-830A-8DBAB64F3C21}"/>
              </a:ext>
            </a:extLst>
          </p:cNvPr>
          <p:cNvSpPr txBox="1"/>
          <p:nvPr/>
        </p:nvSpPr>
        <p:spPr>
          <a:xfrm>
            <a:off x="2324771" y="4079729"/>
            <a:ext cx="4212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Comprar alimentos e produtos pesados sem trabalho.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9D1244-EE82-422C-A5F2-AA003B818302}"/>
              </a:ext>
            </a:extLst>
          </p:cNvPr>
          <p:cNvSpPr txBox="1"/>
          <p:nvPr/>
        </p:nvSpPr>
        <p:spPr>
          <a:xfrm>
            <a:off x="92689" y="1773748"/>
            <a:ext cx="22904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Características</a:t>
            </a:r>
          </a:p>
          <a:p>
            <a:r>
              <a:rPr lang="pt-BR" sz="2800" dirty="0">
                <a:solidFill>
                  <a:srgbClr val="FF8200"/>
                </a:solidFill>
              </a:rPr>
              <a:t>da Rafaela...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919884-77E9-40EC-A8DF-A36FB68D5D16}"/>
              </a:ext>
            </a:extLst>
          </p:cNvPr>
          <p:cNvSpPr txBox="1"/>
          <p:nvPr/>
        </p:nvSpPr>
        <p:spPr>
          <a:xfrm>
            <a:off x="2572322" y="1599539"/>
            <a:ext cx="43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33 Anos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576A5C-9A87-4619-88D5-E4395CAA63B9}"/>
              </a:ext>
            </a:extLst>
          </p:cNvPr>
          <p:cNvSpPr txBox="1"/>
          <p:nvPr/>
        </p:nvSpPr>
        <p:spPr>
          <a:xfrm>
            <a:off x="2572322" y="1964869"/>
            <a:ext cx="43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é gerente de agência bancária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05646F-AFAA-405A-A4E8-DF6D0E72DD23}"/>
              </a:ext>
            </a:extLst>
          </p:cNvPr>
          <p:cNvSpPr txBox="1"/>
          <p:nvPr/>
        </p:nvSpPr>
        <p:spPr>
          <a:xfrm>
            <a:off x="2572322" y="2325675"/>
            <a:ext cx="43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mora sozinha e não cozinha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FF2E57-ECA6-4353-8970-98FD73C68F57}"/>
              </a:ext>
            </a:extLst>
          </p:cNvPr>
          <p:cNvSpPr txBox="1"/>
          <p:nvPr/>
        </p:nvSpPr>
        <p:spPr>
          <a:xfrm>
            <a:off x="2572322" y="2688744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tecnologia mas não está disposta a pagar caro por isso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4995503-A50C-4B13-A1DC-B3FB7CA94547}"/>
              </a:ext>
            </a:extLst>
          </p:cNvPr>
          <p:cNvSpPr txBox="1"/>
          <p:nvPr/>
        </p:nvSpPr>
        <p:spPr>
          <a:xfrm>
            <a:off x="7071360" y="1436979"/>
            <a:ext cx="459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necessita ter sempre algo disponível para comer de maneira prática.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68CBEBC-2B3C-4961-96EE-50F31C8CB0F9}"/>
              </a:ext>
            </a:extLst>
          </p:cNvPr>
          <p:cNvSpPr txBox="1"/>
          <p:nvPr/>
        </p:nvSpPr>
        <p:spPr>
          <a:xfrm>
            <a:off x="7071360" y="2533399"/>
            <a:ext cx="459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tenta encontrar o melhor custo benefício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37CEA8C-F60E-4477-B3C1-46B62B94196A}"/>
              </a:ext>
            </a:extLst>
          </p:cNvPr>
          <p:cNvSpPr txBox="1"/>
          <p:nvPr/>
        </p:nvSpPr>
        <p:spPr>
          <a:xfrm>
            <a:off x="7071360" y="2866165"/>
            <a:ext cx="459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pouco tempo para lazer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940593A-F22D-41EF-A515-4043E4218189}"/>
              </a:ext>
            </a:extLst>
          </p:cNvPr>
          <p:cNvSpPr txBox="1"/>
          <p:nvPr/>
        </p:nvSpPr>
        <p:spPr>
          <a:xfrm>
            <a:off x="7071360" y="1985189"/>
            <a:ext cx="459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realiza de maneira recorrente suas compras semanais de mercado online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AC29CA-1DAF-4333-8945-6063D33FB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/>
          <a:stretch/>
        </p:blipFill>
        <p:spPr bwMode="auto">
          <a:xfrm>
            <a:off x="7335520" y="3901848"/>
            <a:ext cx="4165115" cy="29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5CEC46-E4B9-4159-AE65-8D4430F82E32}"/>
              </a:ext>
            </a:extLst>
          </p:cNvPr>
          <p:cNvSpPr txBox="1"/>
          <p:nvPr/>
        </p:nvSpPr>
        <p:spPr>
          <a:xfrm>
            <a:off x="7335520" y="3434038"/>
            <a:ext cx="39336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FF8200"/>
                </a:solidFill>
              </a:rPr>
              <a:t>Quando a Rafaela compra...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4C8E136-0CFD-4EB3-8677-1F14A33F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92" y="3820553"/>
            <a:ext cx="4173896" cy="30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A23C9C-432A-7347-ACDA-7CCD2AC6183C}"/>
              </a:ext>
            </a:extLst>
          </p:cNvPr>
          <p:cNvSpPr/>
          <p:nvPr/>
        </p:nvSpPr>
        <p:spPr>
          <a:xfrm>
            <a:off x="7738946" y="6467707"/>
            <a:ext cx="1037064" cy="256478"/>
          </a:xfrm>
          <a:prstGeom prst="roundRect">
            <a:avLst/>
          </a:prstGeom>
          <a:noFill/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65C46E-A0C7-B34F-8120-A31705132254}"/>
              </a:ext>
            </a:extLst>
          </p:cNvPr>
          <p:cNvSpPr/>
          <p:nvPr/>
        </p:nvSpPr>
        <p:spPr>
          <a:xfrm>
            <a:off x="10789103" y="6467707"/>
            <a:ext cx="513511" cy="256478"/>
          </a:xfrm>
          <a:prstGeom prst="roundRect">
            <a:avLst/>
          </a:prstGeom>
          <a:noFill/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" grpId="0"/>
      <p:bldP spid="12" grpId="0"/>
      <p:bldP spid="13" grpId="0"/>
      <p:bldP spid="14" grpId="0"/>
      <p:bldP spid="3" grpId="0"/>
      <p:bldP spid="5" grpId="0"/>
      <p:bldP spid="7" grpId="0"/>
      <p:bldP spid="22" grpId="0"/>
      <p:bldP spid="28" grpId="0"/>
      <p:bldP spid="32" grpId="0"/>
      <p:bldP spid="38" grpId="0"/>
      <p:bldP spid="42" grpId="0"/>
      <p:bldP spid="29" grpId="0"/>
      <p:bldP spid="10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3323309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3337894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3337894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206665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206665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206665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3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5272741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3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527274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527274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3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2826608" y="6342432"/>
            <a:ext cx="8758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... a seguir mais detalhes dessa funcionalidade 100% desenvolvida pelos Cientistas de Dados!</a:t>
            </a:r>
          </a:p>
          <a:p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12215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258429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299868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514990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146893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3362937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5326741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260665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260665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3391894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3391894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5326741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3391894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5326741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260665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7A7ED7-CE3B-A646-B99D-B32C0EC7956D}"/>
              </a:ext>
            </a:extLst>
          </p:cNvPr>
          <p:cNvSpPr/>
          <p:nvPr/>
        </p:nvSpPr>
        <p:spPr>
          <a:xfrm>
            <a:off x="329463" y="5008181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1E9FDE-B8AE-6248-A765-BC6D97B47C1B}"/>
              </a:ext>
            </a:extLst>
          </p:cNvPr>
          <p:cNvSpPr/>
          <p:nvPr/>
        </p:nvSpPr>
        <p:spPr>
          <a:xfrm>
            <a:off x="290689" y="2236129"/>
            <a:ext cx="11313790" cy="925755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0D6F78-FE22-B940-9514-21C84D320ADF}"/>
              </a:ext>
            </a:extLst>
          </p:cNvPr>
          <p:cNvSpPr/>
          <p:nvPr/>
        </p:nvSpPr>
        <p:spPr>
          <a:xfrm>
            <a:off x="290689" y="3078961"/>
            <a:ext cx="11313790" cy="925755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3DCBF7-150E-DB45-96D9-B3A8D47853CA}"/>
              </a:ext>
            </a:extLst>
          </p:cNvPr>
          <p:cNvSpPr/>
          <p:nvPr/>
        </p:nvSpPr>
        <p:spPr>
          <a:xfrm>
            <a:off x="168965" y="4065799"/>
            <a:ext cx="11313790" cy="803131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53" grpId="0" animBg="1"/>
      <p:bldP spid="77" grpId="0" animBg="1"/>
      <p:bldP spid="78" grpId="0" animBg="1"/>
      <p:bldP spid="79" grpId="0" animBg="1"/>
      <p:bldP spid="80" grpId="0" animBg="1"/>
      <p:bldP spid="80" grpId="1" animBg="1"/>
      <p:bldP spid="81" grpId="0" animBg="1"/>
      <p:bldP spid="82" grpId="0" animBg="1"/>
      <p:bldP spid="82" grpId="1" animBg="1"/>
      <p:bldP spid="68" grpId="0" animBg="1"/>
      <p:bldP spid="68" grpId="1" animBg="1"/>
      <p:bldP spid="65" grpId="0" animBg="1"/>
      <p:bldP spid="64" grpId="0" animBg="1"/>
      <p:bldP spid="51" grpId="0" animBg="1"/>
      <p:bldP spid="3" grpId="0"/>
      <p:bldP spid="12" grpId="0"/>
      <p:bldP spid="20" grpId="0"/>
      <p:bldP spid="21" grpId="0"/>
      <p:bldP spid="21" grpId="1"/>
      <p:bldP spid="22" grpId="0"/>
      <p:bldP spid="7" grpId="0" animBg="1"/>
      <p:bldP spid="2" grpId="0" animBg="1"/>
      <p:bldP spid="66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271C-A47E-4C41-8F1E-0655B7D950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26" r="21364"/>
          <a:stretch/>
        </p:blipFill>
        <p:spPr>
          <a:xfrm>
            <a:off x="9368984" y="2813297"/>
            <a:ext cx="2019943" cy="230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9B99E-3F11-5A4E-B478-604E6C3A0F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36" r="72207"/>
          <a:stretch/>
        </p:blipFill>
        <p:spPr>
          <a:xfrm rot="5400000">
            <a:off x="9861204" y="1355812"/>
            <a:ext cx="993531" cy="197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2DE0B-1BE8-DD40-925D-037A72272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8" r="72208"/>
          <a:stretch/>
        </p:blipFill>
        <p:spPr>
          <a:xfrm rot="5400000">
            <a:off x="9913904" y="4571586"/>
            <a:ext cx="930098" cy="2019941"/>
          </a:xfrm>
          <a:prstGeom prst="rect">
            <a:avLst/>
          </a:prstGeom>
        </p:spPr>
      </p:pic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9223095" y="6154707"/>
            <a:ext cx="2425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pads_instacart_bot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10" descr="Iphone X Cutframe - Iphone X Png Transparent Background ...">
            <a:extLst>
              <a:ext uri="{FF2B5EF4-FFF2-40B4-BE49-F238E27FC236}">
                <a16:creationId xmlns:a16="http://schemas.microsoft.com/office/drawing/2014/main" id="{A96EE8E2-9D68-4E2D-8773-06DC4CDE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02" b="95228" l="10000" r="90000">
                        <a14:foregroundMark x1="36087" y1="5514" x2="40761" y2="5832"/>
                        <a14:foregroundMark x1="43478" y1="8696" x2="47609" y2="8484"/>
                        <a14:foregroundMark x1="54891" y1="7529" x2="55217" y2="8484"/>
                        <a14:foregroundMark x1="42065" y1="5938" x2="57500" y2="5620"/>
                        <a14:foregroundMark x1="57500" y1="5620" x2="69239" y2="6469"/>
                        <a14:foregroundMark x1="69239" y1="6787" x2="72717" y2="13468"/>
                        <a14:foregroundMark x1="72717" y1="13468" x2="72065" y2="20785"/>
                        <a14:foregroundMark x1="72065" y1="20785" x2="72065" y2="20891"/>
                        <a14:foregroundMark x1="28370" y1="90032" x2="34674" y2="93955"/>
                        <a14:foregroundMark x1="34674" y1="93955" x2="42283" y2="94380"/>
                        <a14:foregroundMark x1="42283" y1="94380" x2="49348" y2="93955"/>
                        <a14:foregroundMark x1="49348" y1="93955" x2="64565" y2="93955"/>
                        <a14:foregroundMark x1="64565" y1="93955" x2="71196" y2="91622"/>
                        <a14:foregroundMark x1="71196" y1="91622" x2="71522" y2="89714"/>
                        <a14:foregroundMark x1="30978" y1="94274" x2="37935" y2="95228"/>
                        <a14:foregroundMark x1="69130" y1="6363" x2="72717" y2="12831"/>
                        <a14:foregroundMark x1="72717" y1="12831" x2="72065" y2="19194"/>
                        <a14:backgroundMark x1="20217" y1="15270" x2="326" y2="11453"/>
                        <a14:backgroundMark x1="75326" y1="18028" x2="89348" y2="10817"/>
                        <a14:backgroundMark x1="78696" y1="35737" x2="98478" y2="37116"/>
                        <a14:backgroundMark x1="57717" y1="31813" x2="31304" y2="40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3895" r="26460" b="3365"/>
          <a:stretch/>
        </p:blipFill>
        <p:spPr bwMode="auto">
          <a:xfrm>
            <a:off x="9247512" y="1713061"/>
            <a:ext cx="2255905" cy="4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501330" y="3484761"/>
            <a:ext cx="2444351" cy="57888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R$ 1 MM 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706276" y="2306852"/>
            <a:ext cx="185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Clientes </a:t>
            </a:r>
            <a:r>
              <a:rPr lang="pt-BR" sz="1400" dirty="0" err="1">
                <a:solidFill>
                  <a:srgbClr val="FF8200"/>
                </a:solidFill>
              </a:rPr>
              <a:t>Churn</a:t>
            </a:r>
            <a:r>
              <a:rPr lang="pt-BR" sz="1400" dirty="0">
                <a:solidFill>
                  <a:srgbClr val="FF8200"/>
                </a:solidFill>
              </a:rPr>
              <a:t>: 21.626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487428" y="1845186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Potencial </a:t>
            </a:r>
            <a:r>
              <a:rPr lang="pt-BR" sz="2400" b="1" u="sng" dirty="0"/>
              <a:t>Retenção</a:t>
            </a:r>
          </a:p>
        </p:txBody>
      </p:sp>
      <p:sp>
        <p:nvSpPr>
          <p:cNvPr id="21" name="CaixaDeTexto 1">
            <a:extLst>
              <a:ext uri="{FF2B5EF4-FFF2-40B4-BE49-F238E27FC236}">
                <a16:creationId xmlns:a16="http://schemas.microsoft.com/office/drawing/2014/main" id="{EE5A53C0-F4B6-41F4-AC4B-213443EE3332}"/>
              </a:ext>
            </a:extLst>
          </p:cNvPr>
          <p:cNvSpPr txBox="1"/>
          <p:nvPr/>
        </p:nvSpPr>
        <p:spPr>
          <a:xfrm>
            <a:off x="706276" y="2581785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Compras Anuais: 5.000</a:t>
            </a:r>
          </a:p>
        </p:txBody>
      </p:sp>
      <p:sp>
        <p:nvSpPr>
          <p:cNvPr id="22" name="CaixaDeTexto 1">
            <a:extLst>
              <a:ext uri="{FF2B5EF4-FFF2-40B4-BE49-F238E27FC236}">
                <a16:creationId xmlns:a16="http://schemas.microsoft.com/office/drawing/2014/main" id="{EAA75670-AF6B-4DB6-800D-6A31FBE3080A}"/>
              </a:ext>
            </a:extLst>
          </p:cNvPr>
          <p:cNvSpPr txBox="1"/>
          <p:nvPr/>
        </p:nvSpPr>
        <p:spPr>
          <a:xfrm>
            <a:off x="706276" y="2856718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8200"/>
                </a:solidFill>
              </a:rPr>
              <a:t>Intercharge</a:t>
            </a:r>
            <a:r>
              <a:rPr lang="pt-BR" sz="1400" dirty="0">
                <a:solidFill>
                  <a:srgbClr val="FF8200"/>
                </a:solidFill>
              </a:rPr>
              <a:t>: 2%</a:t>
            </a:r>
          </a:p>
        </p:txBody>
      </p:sp>
      <p:sp>
        <p:nvSpPr>
          <p:cNvPr id="23" name="CaixaDeTexto 1">
            <a:extLst>
              <a:ext uri="{FF2B5EF4-FFF2-40B4-BE49-F238E27FC236}">
                <a16:creationId xmlns:a16="http://schemas.microsoft.com/office/drawing/2014/main" id="{88B5DADF-8562-4B84-A74C-FF71A4ED8B5F}"/>
              </a:ext>
            </a:extLst>
          </p:cNvPr>
          <p:cNvSpPr txBox="1"/>
          <p:nvPr/>
        </p:nvSpPr>
        <p:spPr>
          <a:xfrm>
            <a:off x="706276" y="3131652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Taxa Retenção : 50%</a:t>
            </a:r>
          </a:p>
        </p:txBody>
      </p:sp>
      <p:sp>
        <p:nvSpPr>
          <p:cNvPr id="24" name="CaixaDeTexto 1">
            <a:extLst>
              <a:ext uri="{FF2B5EF4-FFF2-40B4-BE49-F238E27FC236}">
                <a16:creationId xmlns:a16="http://schemas.microsoft.com/office/drawing/2014/main" id="{6E04438F-20AA-4546-9AD6-AEBEAA6C5EC5}"/>
              </a:ext>
            </a:extLst>
          </p:cNvPr>
          <p:cNvSpPr txBox="1"/>
          <p:nvPr/>
        </p:nvSpPr>
        <p:spPr>
          <a:xfrm>
            <a:off x="501330" y="5949136"/>
            <a:ext cx="2444351" cy="57888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R$ 100 MM </a:t>
            </a:r>
          </a:p>
        </p:txBody>
      </p:sp>
      <p:sp>
        <p:nvSpPr>
          <p:cNvPr id="25" name="CaixaDeTexto 1">
            <a:extLst>
              <a:ext uri="{FF2B5EF4-FFF2-40B4-BE49-F238E27FC236}">
                <a16:creationId xmlns:a16="http://schemas.microsoft.com/office/drawing/2014/main" id="{F9799D72-BBEA-429D-9FD7-13B5C27AF3AA}"/>
              </a:ext>
            </a:extLst>
          </p:cNvPr>
          <p:cNvSpPr txBox="1"/>
          <p:nvPr/>
        </p:nvSpPr>
        <p:spPr>
          <a:xfrm>
            <a:off x="706276" y="4771227"/>
            <a:ext cx="241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Clientes Potenciais: 2 milhões</a:t>
            </a:r>
          </a:p>
        </p:txBody>
      </p:sp>
      <p:sp>
        <p:nvSpPr>
          <p:cNvPr id="26" name="CaixaDeTexto 72">
            <a:extLst>
              <a:ext uri="{FF2B5EF4-FFF2-40B4-BE49-F238E27FC236}">
                <a16:creationId xmlns:a16="http://schemas.microsoft.com/office/drawing/2014/main" id="{DC1EEFD2-010C-452E-B407-1854371EC181}"/>
              </a:ext>
            </a:extLst>
          </p:cNvPr>
          <p:cNvSpPr txBox="1"/>
          <p:nvPr/>
        </p:nvSpPr>
        <p:spPr>
          <a:xfrm>
            <a:off x="578929" y="4309561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Potencial </a:t>
            </a:r>
            <a:r>
              <a:rPr lang="pt-BR" sz="2400" b="1" u="sng" dirty="0"/>
              <a:t>Atração</a:t>
            </a:r>
          </a:p>
        </p:txBody>
      </p:sp>
      <p:sp>
        <p:nvSpPr>
          <p:cNvPr id="27" name="CaixaDeTexto 1">
            <a:extLst>
              <a:ext uri="{FF2B5EF4-FFF2-40B4-BE49-F238E27FC236}">
                <a16:creationId xmlns:a16="http://schemas.microsoft.com/office/drawing/2014/main" id="{92ACB667-5ADA-4CA8-A1F1-2FF419E5BB6A}"/>
              </a:ext>
            </a:extLst>
          </p:cNvPr>
          <p:cNvSpPr txBox="1"/>
          <p:nvPr/>
        </p:nvSpPr>
        <p:spPr>
          <a:xfrm>
            <a:off x="706276" y="5046160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Compras Anuais: 5.000</a:t>
            </a:r>
          </a:p>
        </p:txBody>
      </p:sp>
      <p:sp>
        <p:nvSpPr>
          <p:cNvPr id="28" name="CaixaDeTexto 1">
            <a:extLst>
              <a:ext uri="{FF2B5EF4-FFF2-40B4-BE49-F238E27FC236}">
                <a16:creationId xmlns:a16="http://schemas.microsoft.com/office/drawing/2014/main" id="{09CD348C-77FA-4D0A-AF35-1A2B374104DD}"/>
              </a:ext>
            </a:extLst>
          </p:cNvPr>
          <p:cNvSpPr txBox="1"/>
          <p:nvPr/>
        </p:nvSpPr>
        <p:spPr>
          <a:xfrm>
            <a:off x="706276" y="5321093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8200"/>
                </a:solidFill>
              </a:rPr>
              <a:t>Intercharge</a:t>
            </a:r>
            <a:r>
              <a:rPr lang="pt-BR" sz="1400" dirty="0">
                <a:solidFill>
                  <a:srgbClr val="FF8200"/>
                </a:solidFill>
              </a:rPr>
              <a:t>: 2%</a:t>
            </a:r>
          </a:p>
        </p:txBody>
      </p:sp>
      <p:sp>
        <p:nvSpPr>
          <p:cNvPr id="29" name="CaixaDeTexto 1">
            <a:extLst>
              <a:ext uri="{FF2B5EF4-FFF2-40B4-BE49-F238E27FC236}">
                <a16:creationId xmlns:a16="http://schemas.microsoft.com/office/drawing/2014/main" id="{41C217E6-405B-4D59-B437-40579478F1F6}"/>
              </a:ext>
            </a:extLst>
          </p:cNvPr>
          <p:cNvSpPr txBox="1"/>
          <p:nvPr/>
        </p:nvSpPr>
        <p:spPr>
          <a:xfrm>
            <a:off x="706276" y="5596027"/>
            <a:ext cx="21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8200"/>
                </a:solidFill>
              </a:rPr>
              <a:t>Taxa Sucesso : 50%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5F5445-7CA7-A248-A88E-6B09DD673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814" y="2227576"/>
            <a:ext cx="5054600" cy="32004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948B230-B1AE-4D2D-8A8E-561200CAFDC2}"/>
              </a:ext>
            </a:extLst>
          </p:cNvPr>
          <p:cNvCxnSpPr>
            <a:cxnSpLocks/>
          </p:cNvCxnSpPr>
          <p:nvPr/>
        </p:nvCxnSpPr>
        <p:spPr>
          <a:xfrm flipV="1">
            <a:off x="4203960" y="4227741"/>
            <a:ext cx="4132888" cy="1002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BDD6F1-8193-47D3-88E6-EF04620114BB}"/>
              </a:ext>
            </a:extLst>
          </p:cNvPr>
          <p:cNvSpPr txBox="1"/>
          <p:nvPr/>
        </p:nvSpPr>
        <p:spPr>
          <a:xfrm>
            <a:off x="4199278" y="4237769"/>
            <a:ext cx="190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>
                <a:solidFill>
                  <a:srgbClr val="FF8200"/>
                </a:solidFill>
              </a:defRPr>
            </a:lvl1pPr>
          </a:lstStyle>
          <a:p>
            <a:r>
              <a:rPr lang="pt-BR" dirty="0">
                <a:solidFill>
                  <a:srgbClr val="C00000"/>
                </a:solidFill>
              </a:rPr>
              <a:t>Trigger para acionamento da ação de retenção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4978</TotalTime>
  <Words>1314</Words>
  <Application>Microsoft Macintosh PowerPoint</Application>
  <PresentationFormat>Widescreen</PresentationFormat>
  <Paragraphs>195</Paragraphs>
  <Slides>19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92</cp:revision>
  <dcterms:created xsi:type="dcterms:W3CDTF">2020-08-15T11:26:10Z</dcterms:created>
  <dcterms:modified xsi:type="dcterms:W3CDTF">2020-09-05T17:09:06Z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